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795" r:id="rId2"/>
  </p:sldMasterIdLst>
  <p:notesMasterIdLst>
    <p:notesMasterId r:id="rId140"/>
  </p:notesMasterIdLst>
  <p:sldIdLst>
    <p:sldId id="1654" r:id="rId3"/>
    <p:sldId id="1655" r:id="rId4"/>
    <p:sldId id="1533" r:id="rId5"/>
    <p:sldId id="1550" r:id="rId6"/>
    <p:sldId id="1534" r:id="rId7"/>
    <p:sldId id="1539" r:id="rId8"/>
    <p:sldId id="1536" r:id="rId9"/>
    <p:sldId id="1656" r:id="rId10"/>
    <p:sldId id="1537" r:id="rId11"/>
    <p:sldId id="1657" r:id="rId12"/>
    <p:sldId id="1540" r:id="rId13"/>
    <p:sldId id="1552" r:id="rId14"/>
    <p:sldId id="1543" r:id="rId15"/>
    <p:sldId id="1554" r:id="rId16"/>
    <p:sldId id="1551" r:id="rId17"/>
    <p:sldId id="1544" r:id="rId18"/>
    <p:sldId id="1548" r:id="rId19"/>
    <p:sldId id="1553" r:id="rId20"/>
    <p:sldId id="1549" r:id="rId21"/>
    <p:sldId id="1658" r:id="rId22"/>
    <p:sldId id="1556" r:id="rId23"/>
    <p:sldId id="1557" r:id="rId24"/>
    <p:sldId id="1559" r:id="rId25"/>
    <p:sldId id="1560" r:id="rId26"/>
    <p:sldId id="1561" r:id="rId27"/>
    <p:sldId id="1562" r:id="rId28"/>
    <p:sldId id="1563" r:id="rId29"/>
    <p:sldId id="1564" r:id="rId30"/>
    <p:sldId id="1565" r:id="rId31"/>
    <p:sldId id="1566" r:id="rId32"/>
    <p:sldId id="1567" r:id="rId33"/>
    <p:sldId id="1568" r:id="rId34"/>
    <p:sldId id="1569" r:id="rId35"/>
    <p:sldId id="1570" r:id="rId36"/>
    <p:sldId id="1571" r:id="rId37"/>
    <p:sldId id="1572" r:id="rId38"/>
    <p:sldId id="1573" r:id="rId39"/>
    <p:sldId id="1574" r:id="rId40"/>
    <p:sldId id="1575" r:id="rId41"/>
    <p:sldId id="1576" r:id="rId42"/>
    <p:sldId id="1577" r:id="rId43"/>
    <p:sldId id="1578" r:id="rId44"/>
    <p:sldId id="1659" r:id="rId45"/>
    <p:sldId id="1579" r:id="rId46"/>
    <p:sldId id="1580" r:id="rId47"/>
    <p:sldId id="1581" r:id="rId48"/>
    <p:sldId id="1582" r:id="rId49"/>
    <p:sldId id="1583" r:id="rId50"/>
    <p:sldId id="1584" r:id="rId51"/>
    <p:sldId id="1585" r:id="rId52"/>
    <p:sldId id="1586" r:id="rId53"/>
    <p:sldId id="1587" r:id="rId54"/>
    <p:sldId id="1588" r:id="rId55"/>
    <p:sldId id="1589" r:id="rId56"/>
    <p:sldId id="1590" r:id="rId57"/>
    <p:sldId id="1591" r:id="rId58"/>
    <p:sldId id="1592" r:id="rId59"/>
    <p:sldId id="1593" r:id="rId60"/>
    <p:sldId id="1594" r:id="rId61"/>
    <p:sldId id="1595" r:id="rId62"/>
    <p:sldId id="1596" r:id="rId63"/>
    <p:sldId id="1597" r:id="rId64"/>
    <p:sldId id="1598" r:id="rId65"/>
    <p:sldId id="1599" r:id="rId66"/>
    <p:sldId id="1600" r:id="rId67"/>
    <p:sldId id="1601" r:id="rId68"/>
    <p:sldId id="1602" r:id="rId69"/>
    <p:sldId id="1603" r:id="rId70"/>
    <p:sldId id="1604" r:id="rId71"/>
    <p:sldId id="1605" r:id="rId72"/>
    <p:sldId id="1606" r:id="rId73"/>
    <p:sldId id="1607" r:id="rId74"/>
    <p:sldId id="1608" r:id="rId75"/>
    <p:sldId id="1609" r:id="rId76"/>
    <p:sldId id="1610" r:id="rId77"/>
    <p:sldId id="1611" r:id="rId78"/>
    <p:sldId id="1612" r:id="rId79"/>
    <p:sldId id="1613" r:id="rId80"/>
    <p:sldId id="1614" r:id="rId81"/>
    <p:sldId id="1615" r:id="rId82"/>
    <p:sldId id="1616" r:id="rId83"/>
    <p:sldId id="1617" r:id="rId84"/>
    <p:sldId id="1618" r:id="rId85"/>
    <p:sldId id="1619" r:id="rId86"/>
    <p:sldId id="1620" r:id="rId87"/>
    <p:sldId id="1621" r:id="rId88"/>
    <p:sldId id="1622" r:id="rId89"/>
    <p:sldId id="1623" r:id="rId90"/>
    <p:sldId id="1624" r:id="rId91"/>
    <p:sldId id="1625" r:id="rId92"/>
    <p:sldId id="1626" r:id="rId93"/>
    <p:sldId id="1627" r:id="rId94"/>
    <p:sldId id="1628" r:id="rId95"/>
    <p:sldId id="1629" r:id="rId96"/>
    <p:sldId id="1630" r:id="rId97"/>
    <p:sldId id="1631" r:id="rId98"/>
    <p:sldId id="1632" r:id="rId99"/>
    <p:sldId id="1633" r:id="rId100"/>
    <p:sldId id="1661" r:id="rId101"/>
    <p:sldId id="1662" r:id="rId102"/>
    <p:sldId id="1663" r:id="rId103"/>
    <p:sldId id="1664" r:id="rId104"/>
    <p:sldId id="1665" r:id="rId105"/>
    <p:sldId id="1634" r:id="rId106"/>
    <p:sldId id="1704" r:id="rId107"/>
    <p:sldId id="1666" r:id="rId108"/>
    <p:sldId id="1669" r:id="rId109"/>
    <p:sldId id="1670" r:id="rId110"/>
    <p:sldId id="1671" r:id="rId111"/>
    <p:sldId id="1672" r:id="rId112"/>
    <p:sldId id="1691" r:id="rId113"/>
    <p:sldId id="1692" r:id="rId114"/>
    <p:sldId id="1693" r:id="rId115"/>
    <p:sldId id="1694" r:id="rId116"/>
    <p:sldId id="1695" r:id="rId117"/>
    <p:sldId id="1696" r:id="rId118"/>
    <p:sldId id="1697" r:id="rId119"/>
    <p:sldId id="1698" r:id="rId120"/>
    <p:sldId id="1699" r:id="rId121"/>
    <p:sldId id="1700" r:id="rId122"/>
    <p:sldId id="1701" r:id="rId123"/>
    <p:sldId id="1702" r:id="rId124"/>
    <p:sldId id="1703" r:id="rId125"/>
    <p:sldId id="1635" r:id="rId126"/>
    <p:sldId id="1642" r:id="rId127"/>
    <p:sldId id="1643" r:id="rId128"/>
    <p:sldId id="1644" r:id="rId129"/>
    <p:sldId id="1645" r:id="rId130"/>
    <p:sldId id="1646" r:id="rId131"/>
    <p:sldId id="1647" r:id="rId132"/>
    <p:sldId id="1648" r:id="rId133"/>
    <p:sldId id="1649" r:id="rId134"/>
    <p:sldId id="1650" r:id="rId135"/>
    <p:sldId id="1651" r:id="rId136"/>
    <p:sldId id="1667" r:id="rId137"/>
    <p:sldId id="1652" r:id="rId138"/>
    <p:sldId id="1653" r:id="rId13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Default Section" id="{39EAA499-D6E1-4B08-B4A5-A3DBF85868F1}">
          <p14:sldIdLst>
            <p14:sldId id="1654"/>
            <p14:sldId id="1655"/>
            <p14:sldId id="1533"/>
            <p14:sldId id="1550"/>
            <p14:sldId id="1534"/>
            <p14:sldId id="1539"/>
            <p14:sldId id="1536"/>
            <p14:sldId id="1656"/>
            <p14:sldId id="1537"/>
            <p14:sldId id="1657"/>
            <p14:sldId id="1540"/>
            <p14:sldId id="1552"/>
            <p14:sldId id="1543"/>
            <p14:sldId id="1554"/>
            <p14:sldId id="1551"/>
            <p14:sldId id="1544"/>
            <p14:sldId id="1548"/>
            <p14:sldId id="1553"/>
            <p14:sldId id="1549"/>
          </p14:sldIdLst>
        </p14:section>
        <p14:section name="Untitled Section" id="{D7A3D472-B761-4A3F-8C38-BA678CA805B5}">
          <p14:sldIdLst>
            <p14:sldId id="1658"/>
            <p14:sldId id="1556"/>
            <p14:sldId id="1557"/>
            <p14:sldId id="1559"/>
            <p14:sldId id="1560"/>
            <p14:sldId id="1561"/>
            <p14:sldId id="1562"/>
            <p14:sldId id="1563"/>
            <p14:sldId id="1564"/>
            <p14:sldId id="1565"/>
            <p14:sldId id="1566"/>
            <p14:sldId id="1567"/>
            <p14:sldId id="1568"/>
            <p14:sldId id="1569"/>
            <p14:sldId id="1570"/>
            <p14:sldId id="1571"/>
            <p14:sldId id="1572"/>
            <p14:sldId id="1573"/>
            <p14:sldId id="1574"/>
            <p14:sldId id="1575"/>
            <p14:sldId id="1576"/>
            <p14:sldId id="1577"/>
            <p14:sldId id="1578"/>
            <p14:sldId id="1659"/>
            <p14:sldId id="1579"/>
            <p14:sldId id="1580"/>
            <p14:sldId id="1581"/>
            <p14:sldId id="1582"/>
            <p14:sldId id="1583"/>
            <p14:sldId id="1584"/>
            <p14:sldId id="1585"/>
            <p14:sldId id="1586"/>
            <p14:sldId id="1587"/>
            <p14:sldId id="1588"/>
            <p14:sldId id="1589"/>
            <p14:sldId id="1590"/>
            <p14:sldId id="1591"/>
            <p14:sldId id="1592"/>
            <p14:sldId id="1593"/>
            <p14:sldId id="1594"/>
            <p14:sldId id="1595"/>
            <p14:sldId id="1596"/>
            <p14:sldId id="1597"/>
            <p14:sldId id="1598"/>
            <p14:sldId id="1599"/>
            <p14:sldId id="1600"/>
            <p14:sldId id="1601"/>
            <p14:sldId id="1602"/>
            <p14:sldId id="1603"/>
            <p14:sldId id="1604"/>
            <p14:sldId id="1605"/>
            <p14:sldId id="1606"/>
            <p14:sldId id="1607"/>
            <p14:sldId id="1608"/>
            <p14:sldId id="1609"/>
            <p14:sldId id="1610"/>
            <p14:sldId id="1611"/>
            <p14:sldId id="1612"/>
            <p14:sldId id="1613"/>
            <p14:sldId id="1614"/>
            <p14:sldId id="1615"/>
            <p14:sldId id="1616"/>
            <p14:sldId id="1617"/>
            <p14:sldId id="1618"/>
            <p14:sldId id="1619"/>
            <p14:sldId id="1620"/>
            <p14:sldId id="1621"/>
            <p14:sldId id="1622"/>
            <p14:sldId id="1623"/>
            <p14:sldId id="1624"/>
            <p14:sldId id="1625"/>
            <p14:sldId id="1626"/>
            <p14:sldId id="1627"/>
            <p14:sldId id="1628"/>
            <p14:sldId id="1629"/>
            <p14:sldId id="1630"/>
            <p14:sldId id="1631"/>
            <p14:sldId id="1632"/>
            <p14:sldId id="1633"/>
            <p14:sldId id="1661"/>
            <p14:sldId id="1662"/>
            <p14:sldId id="1663"/>
            <p14:sldId id="1664"/>
            <p14:sldId id="1665"/>
            <p14:sldId id="1634"/>
          </p14:sldIdLst>
        </p14:section>
        <p14:section name="Untitled Section" id="{0857BA2C-22DD-4445-B6E2-B424004201EB}">
          <p14:sldIdLst>
            <p14:sldId id="1704"/>
            <p14:sldId id="1666"/>
            <p14:sldId id="1669"/>
            <p14:sldId id="1670"/>
            <p14:sldId id="1671"/>
            <p14:sldId id="1672"/>
            <p14:sldId id="1691"/>
            <p14:sldId id="1692"/>
            <p14:sldId id="1693"/>
            <p14:sldId id="1694"/>
            <p14:sldId id="1695"/>
            <p14:sldId id="1696"/>
            <p14:sldId id="1697"/>
            <p14:sldId id="1698"/>
            <p14:sldId id="1699"/>
            <p14:sldId id="1700"/>
            <p14:sldId id="1701"/>
            <p14:sldId id="1702"/>
            <p14:sldId id="1703"/>
          </p14:sldIdLst>
        </p14:section>
        <p14:section name="Untitled Section" id="{C773A5BF-E190-4F87-8BF1-3E5969A3107D}">
          <p14:sldIdLst>
            <p14:sldId id="1635"/>
            <p14:sldId id="1642"/>
            <p14:sldId id="1643"/>
            <p14:sldId id="1644"/>
            <p14:sldId id="1645"/>
            <p14:sldId id="1646"/>
            <p14:sldId id="1647"/>
            <p14:sldId id="1648"/>
            <p14:sldId id="1649"/>
            <p14:sldId id="1650"/>
            <p14:sldId id="1651"/>
            <p14:sldId id="1667"/>
            <p14:sldId id="1652"/>
            <p14:sldId id="165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C0C0C0"/>
    <a:srgbClr val="3333CC"/>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86" autoAdjust="0"/>
    <p:restoredTop sz="96186" autoAdjust="0"/>
  </p:normalViewPr>
  <p:slideViewPr>
    <p:cSldViewPr>
      <p:cViewPr>
        <p:scale>
          <a:sx n="117" d="100"/>
          <a:sy n="117" d="100"/>
        </p:scale>
        <p:origin x="816" y="200"/>
      </p:cViewPr>
      <p:guideLst>
        <p:guide orient="horz" pos="2160"/>
        <p:guide pos="2880"/>
      </p:guideLst>
    </p:cSldViewPr>
  </p:slideViewPr>
  <p:notesTextViewPr>
    <p:cViewPr>
      <p:scale>
        <a:sx n="100" d="100"/>
        <a:sy n="100" d="100"/>
      </p:scale>
      <p:origin x="0" y="0"/>
    </p:cViewPr>
  </p:notesTextViewPr>
  <p:sorterViewPr>
    <p:cViewPr>
      <p:scale>
        <a:sx n="140" d="100"/>
        <a:sy n="140" d="100"/>
      </p:scale>
      <p:origin x="0" y="-4575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viewProps" Target="view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719B588C-5F64-4A7E-A9D5-0F4F343FCB3D}" type="datetimeFigureOut">
              <a:rPr lang="en-US"/>
              <a:pPr>
                <a:defRPr/>
              </a:pPr>
              <a:t>10/16/22</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2C9C89CB-F400-4317-937D-CCB9628B7386}" type="slidenum">
              <a:rPr lang="en-CA"/>
              <a:pPr>
                <a:defRPr/>
              </a:pPr>
              <a:t>‹#›</a:t>
            </a:fld>
            <a:endParaRPr lang="en-CA"/>
          </a:p>
        </p:txBody>
      </p:sp>
    </p:spTree>
    <p:extLst>
      <p:ext uri="{BB962C8B-B14F-4D97-AF65-F5344CB8AC3E}">
        <p14:creationId xmlns:p14="http://schemas.microsoft.com/office/powerpoint/2010/main" val="207850734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CA" altLang="zh-CN" sz="1200" dirty="0">
                <a:solidFill>
                  <a:srgbClr val="000000"/>
                </a:solidFill>
                <a:latin typeface="Arial"/>
                <a:cs typeface="+mn-cs"/>
              </a:rPr>
              <a:t>Adapted from the slides by Douglas Wilhelm Harder of U Waterloo (https://ece.uwaterloo.ca/~dwharder/aads/Lecture_materials/)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CA" altLang="zh-CN" sz="1200" dirty="0">
                <a:solidFill>
                  <a:srgbClr val="000000"/>
                </a:solidFill>
                <a:latin typeface="Arial"/>
                <a:cs typeface="+mn-cs"/>
              </a:rPr>
              <a:t>May also contain</a:t>
            </a:r>
            <a:r>
              <a:rPr lang="en-CA" altLang="zh-CN" sz="1200" baseline="0" dirty="0">
                <a:solidFill>
                  <a:srgbClr val="000000"/>
                </a:solidFill>
                <a:latin typeface="Arial"/>
                <a:cs typeface="+mn-cs"/>
              </a:rPr>
              <a:t> material from the s</a:t>
            </a:r>
            <a:r>
              <a:rPr lang="en-US" altLang="zh-CN" dirty="0" err="1"/>
              <a:t>lides</a:t>
            </a:r>
            <a:r>
              <a:rPr lang="en-US" altLang="zh-CN" dirty="0"/>
              <a:t> at https://courses.cs.washington.edu/courses/cse326/03wi/326lecturesb.shtml (by Dan </a:t>
            </a:r>
            <a:r>
              <a:rPr lang="en-US" altLang="zh-CN" dirty="0" err="1"/>
              <a:t>Suciu</a:t>
            </a:r>
            <a:r>
              <a:rPr lang="en-US" altLang="zh-CN" dirty="0"/>
              <a:t> of U Washington)</a:t>
            </a:r>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solidFill>
                  <a:prstClr val="black"/>
                </a:solidFill>
              </a:rPr>
              <a:pPr fontAlgn="base">
                <a:spcBef>
                  <a:spcPct val="0"/>
                </a:spcBef>
                <a:spcAft>
                  <a:spcPct val="0"/>
                </a:spcAft>
                <a:defRPr/>
              </a:pPr>
              <a:t>1</a:t>
            </a:fld>
            <a:endParaRPr lang="en-CA">
              <a:solidFill>
                <a:prstClr val="black"/>
              </a:solidFill>
            </a:endParaRPr>
          </a:p>
        </p:txBody>
      </p:sp>
    </p:spTree>
    <p:extLst>
      <p:ext uri="{BB962C8B-B14F-4D97-AF65-F5344CB8AC3E}">
        <p14:creationId xmlns:p14="http://schemas.microsoft.com/office/powerpoint/2010/main" val="2076406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84D7384-6479-4DA3-8C26-ED0590273752}" type="slidenum">
              <a:rPr lang="en-CA" smtClean="0"/>
              <a:pPr>
                <a:defRPr/>
              </a:pPr>
              <a:t>11</a:t>
            </a:fld>
            <a:endParaRPr lang="en-CA"/>
          </a:p>
        </p:txBody>
      </p:sp>
    </p:spTree>
    <p:extLst>
      <p:ext uri="{BB962C8B-B14F-4D97-AF65-F5344CB8AC3E}">
        <p14:creationId xmlns:p14="http://schemas.microsoft.com/office/powerpoint/2010/main" val="37024712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59A87AB-EDF7-4287-B957-13751F581027}" type="slidenum">
              <a:rPr lang="en-CA" smtClean="0"/>
              <a:pPr>
                <a:defRPr/>
              </a:pPr>
              <a:t>112</a:t>
            </a:fld>
            <a:endParaRPr lang="en-CA"/>
          </a:p>
        </p:txBody>
      </p:sp>
    </p:spTree>
    <p:extLst>
      <p:ext uri="{BB962C8B-B14F-4D97-AF65-F5344CB8AC3E}">
        <p14:creationId xmlns:p14="http://schemas.microsoft.com/office/powerpoint/2010/main" val="267050633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00C840B-467B-415D-92DA-DA0DBA73B2B1}" type="slidenum">
              <a:rPr lang="en-CA" smtClean="0"/>
              <a:pPr>
                <a:defRPr/>
              </a:pPr>
              <a:t>113</a:t>
            </a:fld>
            <a:endParaRPr lang="en-CA"/>
          </a:p>
        </p:txBody>
      </p:sp>
    </p:spTree>
    <p:extLst>
      <p:ext uri="{BB962C8B-B14F-4D97-AF65-F5344CB8AC3E}">
        <p14:creationId xmlns:p14="http://schemas.microsoft.com/office/powerpoint/2010/main" val="192514116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F6C39132-54F8-445C-A1C5-49658A9E6501}" type="slidenum">
              <a:rPr lang="en-CA" smtClean="0"/>
              <a:pPr>
                <a:defRPr/>
              </a:pPr>
              <a:t>114</a:t>
            </a:fld>
            <a:endParaRPr lang="en-CA"/>
          </a:p>
        </p:txBody>
      </p:sp>
    </p:spTree>
    <p:extLst>
      <p:ext uri="{BB962C8B-B14F-4D97-AF65-F5344CB8AC3E}">
        <p14:creationId xmlns:p14="http://schemas.microsoft.com/office/powerpoint/2010/main" val="176257674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E3203C8A-F3B5-4970-BC35-8FAF3B2B062C}" type="slidenum">
              <a:rPr lang="en-CA" smtClean="0"/>
              <a:pPr>
                <a:defRPr/>
              </a:pPr>
              <a:t>115</a:t>
            </a:fld>
            <a:endParaRPr lang="en-CA"/>
          </a:p>
        </p:txBody>
      </p:sp>
    </p:spTree>
    <p:extLst>
      <p:ext uri="{BB962C8B-B14F-4D97-AF65-F5344CB8AC3E}">
        <p14:creationId xmlns:p14="http://schemas.microsoft.com/office/powerpoint/2010/main" val="275263231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E81C4814-791C-4178-A8E1-8E95C33BDCB1}" type="slidenum">
              <a:rPr lang="en-CA" smtClean="0"/>
              <a:pPr>
                <a:defRPr/>
              </a:pPr>
              <a:t>116</a:t>
            </a:fld>
            <a:endParaRPr lang="en-CA"/>
          </a:p>
        </p:txBody>
      </p:sp>
    </p:spTree>
    <p:extLst>
      <p:ext uri="{BB962C8B-B14F-4D97-AF65-F5344CB8AC3E}">
        <p14:creationId xmlns:p14="http://schemas.microsoft.com/office/powerpoint/2010/main" val="102549512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CCAAB57-D158-4BE6-875C-84EA89C6DBF4}" type="slidenum">
              <a:rPr lang="en-CA" smtClean="0"/>
              <a:pPr>
                <a:defRPr/>
              </a:pPr>
              <a:t>117</a:t>
            </a:fld>
            <a:endParaRPr lang="en-CA"/>
          </a:p>
        </p:txBody>
      </p:sp>
    </p:spTree>
    <p:extLst>
      <p:ext uri="{BB962C8B-B14F-4D97-AF65-F5344CB8AC3E}">
        <p14:creationId xmlns:p14="http://schemas.microsoft.com/office/powerpoint/2010/main" val="293834679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43944B1-181D-4BA2-8600-111002EF5822}" type="slidenum">
              <a:rPr lang="en-CA" smtClean="0"/>
              <a:pPr>
                <a:defRPr/>
              </a:pPr>
              <a:t>118</a:t>
            </a:fld>
            <a:endParaRPr lang="en-CA"/>
          </a:p>
        </p:txBody>
      </p:sp>
    </p:spTree>
    <p:extLst>
      <p:ext uri="{BB962C8B-B14F-4D97-AF65-F5344CB8AC3E}">
        <p14:creationId xmlns:p14="http://schemas.microsoft.com/office/powerpoint/2010/main" val="341109641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1ED23E3-9648-4450-B5CB-7DE28EF21CE6}" type="slidenum">
              <a:rPr lang="en-CA" smtClean="0"/>
              <a:pPr>
                <a:defRPr/>
              </a:pPr>
              <a:t>119</a:t>
            </a:fld>
            <a:endParaRPr lang="en-CA"/>
          </a:p>
        </p:txBody>
      </p:sp>
    </p:spTree>
    <p:extLst>
      <p:ext uri="{BB962C8B-B14F-4D97-AF65-F5344CB8AC3E}">
        <p14:creationId xmlns:p14="http://schemas.microsoft.com/office/powerpoint/2010/main" val="36249971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FBAEF4DD-7FE2-4E0C-A6D7-84EB3B61D75A}" type="slidenum">
              <a:rPr lang="en-CA" smtClean="0"/>
              <a:pPr>
                <a:defRPr/>
              </a:pPr>
              <a:t>120</a:t>
            </a:fld>
            <a:endParaRPr lang="en-CA"/>
          </a:p>
        </p:txBody>
      </p:sp>
    </p:spTree>
    <p:extLst>
      <p:ext uri="{BB962C8B-B14F-4D97-AF65-F5344CB8AC3E}">
        <p14:creationId xmlns:p14="http://schemas.microsoft.com/office/powerpoint/2010/main" val="421880407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F88BBD9D-93D5-4B96-91FB-C69D1E0A4F83}" type="slidenum">
              <a:rPr lang="en-CA" smtClean="0"/>
              <a:pPr>
                <a:defRPr/>
              </a:pPr>
              <a:t>121</a:t>
            </a:fld>
            <a:endParaRPr lang="en-CA"/>
          </a:p>
        </p:txBody>
      </p:sp>
    </p:spTree>
    <p:extLst>
      <p:ext uri="{BB962C8B-B14F-4D97-AF65-F5344CB8AC3E}">
        <p14:creationId xmlns:p14="http://schemas.microsoft.com/office/powerpoint/2010/main" val="1012962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D53FEEC8-3349-445F-84D3-4CE9799F0328}" type="slidenum">
              <a:rPr lang="en-CA" sz="1200">
                <a:latin typeface="+mn-lt"/>
                <a:cs typeface="+mn-cs"/>
              </a:rPr>
              <a:pPr algn="r" fontAlgn="auto">
                <a:spcBef>
                  <a:spcPts val="0"/>
                </a:spcBef>
                <a:spcAft>
                  <a:spcPts val="0"/>
                </a:spcAft>
                <a:defRPr/>
              </a:pPr>
              <a:t>12</a:t>
            </a:fld>
            <a:endParaRPr lang="en-CA" sz="1200">
              <a:latin typeface="+mn-lt"/>
              <a:cs typeface="+mn-cs"/>
            </a:endParaRPr>
          </a:p>
        </p:txBody>
      </p:sp>
    </p:spTree>
    <p:extLst>
      <p:ext uri="{BB962C8B-B14F-4D97-AF65-F5344CB8AC3E}">
        <p14:creationId xmlns:p14="http://schemas.microsoft.com/office/powerpoint/2010/main" val="187754833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DB2DB57-1D95-4D77-8296-D3FC5A3B39CB}" type="slidenum">
              <a:rPr lang="en-CA" smtClean="0"/>
              <a:pPr>
                <a:defRPr/>
              </a:pPr>
              <a:t>122</a:t>
            </a:fld>
            <a:endParaRPr lang="en-CA"/>
          </a:p>
        </p:txBody>
      </p:sp>
    </p:spTree>
    <p:extLst>
      <p:ext uri="{BB962C8B-B14F-4D97-AF65-F5344CB8AC3E}">
        <p14:creationId xmlns:p14="http://schemas.microsoft.com/office/powerpoint/2010/main" val="55251207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CBDABBB-B1AD-4C8A-B787-39A366718F1A}" type="slidenum">
              <a:rPr lang="en-CA" smtClean="0"/>
              <a:pPr>
                <a:defRPr/>
              </a:pPr>
              <a:t>123</a:t>
            </a:fld>
            <a:endParaRPr lang="en-CA"/>
          </a:p>
        </p:txBody>
      </p:sp>
    </p:spTree>
    <p:extLst>
      <p:ext uri="{BB962C8B-B14F-4D97-AF65-F5344CB8AC3E}">
        <p14:creationId xmlns:p14="http://schemas.microsoft.com/office/powerpoint/2010/main" val="5289671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6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FDFF0CFA-D3FC-42DC-B0BA-EA4F8A6E3635}" type="slidenum">
              <a:rPr lang="en-CA" smtClean="0"/>
              <a:pPr>
                <a:defRPr/>
              </a:pPr>
              <a:t>124</a:t>
            </a:fld>
            <a:endParaRPr lang="en-CA"/>
          </a:p>
        </p:txBody>
      </p:sp>
    </p:spTree>
    <p:extLst>
      <p:ext uri="{BB962C8B-B14F-4D97-AF65-F5344CB8AC3E}">
        <p14:creationId xmlns:p14="http://schemas.microsoft.com/office/powerpoint/2010/main" val="39338807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EA4A1D1-DF09-49A8-8F1F-262AFE9CEC84}" type="slidenum">
              <a:rPr lang="en-CA" smtClean="0"/>
              <a:pPr>
                <a:defRPr/>
              </a:pPr>
              <a:t>125</a:t>
            </a:fld>
            <a:endParaRPr lang="en-CA"/>
          </a:p>
        </p:txBody>
      </p:sp>
    </p:spTree>
    <p:extLst>
      <p:ext uri="{BB962C8B-B14F-4D97-AF65-F5344CB8AC3E}">
        <p14:creationId xmlns:p14="http://schemas.microsoft.com/office/powerpoint/2010/main" val="303840210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8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8C79071-0F36-422D-B1CA-6C7A7B1DD312}" type="slidenum">
              <a:rPr lang="en-CA" smtClean="0"/>
              <a:pPr>
                <a:defRPr/>
              </a:pPr>
              <a:t>126</a:t>
            </a:fld>
            <a:endParaRPr lang="en-CA"/>
          </a:p>
        </p:txBody>
      </p:sp>
    </p:spTree>
    <p:extLst>
      <p:ext uri="{BB962C8B-B14F-4D97-AF65-F5344CB8AC3E}">
        <p14:creationId xmlns:p14="http://schemas.microsoft.com/office/powerpoint/2010/main" val="252457144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CA13BB6-1E8D-495F-B2D2-E1450B7A9360}" type="slidenum">
              <a:rPr lang="en-CA" smtClean="0"/>
              <a:pPr>
                <a:defRPr/>
              </a:pPr>
              <a:t>127</a:t>
            </a:fld>
            <a:endParaRPr lang="en-CA"/>
          </a:p>
        </p:txBody>
      </p:sp>
    </p:spTree>
    <p:extLst>
      <p:ext uri="{BB962C8B-B14F-4D97-AF65-F5344CB8AC3E}">
        <p14:creationId xmlns:p14="http://schemas.microsoft.com/office/powerpoint/2010/main" val="393904388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0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EAF80E87-453D-4E49-B161-4E8104C3570E}" type="slidenum">
              <a:rPr lang="en-CA" smtClean="0"/>
              <a:pPr>
                <a:defRPr/>
              </a:pPr>
              <a:t>128</a:t>
            </a:fld>
            <a:endParaRPr lang="en-CA"/>
          </a:p>
        </p:txBody>
      </p:sp>
    </p:spTree>
    <p:extLst>
      <p:ext uri="{BB962C8B-B14F-4D97-AF65-F5344CB8AC3E}">
        <p14:creationId xmlns:p14="http://schemas.microsoft.com/office/powerpoint/2010/main" val="398425210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317505E-6FD4-44DF-87FE-A8645023E09C}" type="slidenum">
              <a:rPr lang="en-CA" smtClean="0"/>
              <a:pPr>
                <a:defRPr/>
              </a:pPr>
              <a:t>129</a:t>
            </a:fld>
            <a:endParaRPr lang="en-CA"/>
          </a:p>
        </p:txBody>
      </p:sp>
    </p:spTree>
    <p:extLst>
      <p:ext uri="{BB962C8B-B14F-4D97-AF65-F5344CB8AC3E}">
        <p14:creationId xmlns:p14="http://schemas.microsoft.com/office/powerpoint/2010/main" val="160948312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2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E799B8E7-ACA1-4313-84FC-085A5CD41ED3}" type="slidenum">
              <a:rPr lang="en-CA" smtClean="0"/>
              <a:pPr>
                <a:defRPr/>
              </a:pPr>
              <a:t>130</a:t>
            </a:fld>
            <a:endParaRPr lang="en-CA"/>
          </a:p>
        </p:txBody>
      </p:sp>
    </p:spTree>
    <p:extLst>
      <p:ext uri="{BB962C8B-B14F-4D97-AF65-F5344CB8AC3E}">
        <p14:creationId xmlns:p14="http://schemas.microsoft.com/office/powerpoint/2010/main" val="233385414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F5ADC5-9982-4940-B551-4107FF48D8FB}" type="slidenum">
              <a:rPr lang="en-CA" smtClean="0"/>
              <a:pPr>
                <a:defRPr/>
              </a:pPr>
              <a:t>131</a:t>
            </a:fld>
            <a:endParaRPr lang="en-CA"/>
          </a:p>
        </p:txBody>
      </p:sp>
    </p:spTree>
    <p:extLst>
      <p:ext uri="{BB962C8B-B14F-4D97-AF65-F5344CB8AC3E}">
        <p14:creationId xmlns:p14="http://schemas.microsoft.com/office/powerpoint/2010/main" val="2308856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F322468-802F-4835-B254-76250B8CB95E}" type="slidenum">
              <a:rPr lang="en-CA" smtClean="0"/>
              <a:pPr>
                <a:defRPr/>
              </a:pPr>
              <a:t>13</a:t>
            </a:fld>
            <a:endParaRPr lang="en-CA"/>
          </a:p>
        </p:txBody>
      </p:sp>
    </p:spTree>
    <p:extLst>
      <p:ext uri="{BB962C8B-B14F-4D97-AF65-F5344CB8AC3E}">
        <p14:creationId xmlns:p14="http://schemas.microsoft.com/office/powerpoint/2010/main" val="343099955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3E8C08F-FD90-4671-B50F-9F41C98EAE60}" type="slidenum">
              <a:rPr lang="en-CA" smtClean="0"/>
              <a:pPr>
                <a:defRPr/>
              </a:pPr>
              <a:t>132</a:t>
            </a:fld>
            <a:endParaRPr lang="en-CA"/>
          </a:p>
        </p:txBody>
      </p:sp>
    </p:spTree>
    <p:extLst>
      <p:ext uri="{BB962C8B-B14F-4D97-AF65-F5344CB8AC3E}">
        <p14:creationId xmlns:p14="http://schemas.microsoft.com/office/powerpoint/2010/main" val="383296296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B0F284F-0A30-4FB5-B93E-2EB0F3380E1D}" type="slidenum">
              <a:rPr lang="en-CA" smtClean="0"/>
              <a:pPr>
                <a:defRPr/>
              </a:pPr>
              <a:t>133</a:t>
            </a:fld>
            <a:endParaRPr lang="en-CA"/>
          </a:p>
        </p:txBody>
      </p:sp>
    </p:spTree>
    <p:extLst>
      <p:ext uri="{BB962C8B-B14F-4D97-AF65-F5344CB8AC3E}">
        <p14:creationId xmlns:p14="http://schemas.microsoft.com/office/powerpoint/2010/main" val="306512675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EF769B43-0FEB-4EDD-A5AD-C761B3DAC337}" type="slidenum">
              <a:rPr lang="en-CA" smtClean="0"/>
              <a:pPr>
                <a:defRPr/>
              </a:pPr>
              <a:t>134</a:t>
            </a:fld>
            <a:endParaRPr lang="en-CA"/>
          </a:p>
        </p:txBody>
      </p:sp>
    </p:spTree>
    <p:extLst>
      <p:ext uri="{BB962C8B-B14F-4D97-AF65-F5344CB8AC3E}">
        <p14:creationId xmlns:p14="http://schemas.microsoft.com/office/powerpoint/2010/main" val="416347802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7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FE1EC3F-9BA1-43B9-AADA-0BC23A5AE460}" type="slidenum">
              <a:rPr lang="en-CA" smtClean="0"/>
              <a:pPr>
                <a:defRPr/>
              </a:pPr>
              <a:t>136</a:t>
            </a:fld>
            <a:endParaRPr lang="en-CA"/>
          </a:p>
        </p:txBody>
      </p:sp>
    </p:spTree>
    <p:extLst>
      <p:ext uri="{BB962C8B-B14F-4D97-AF65-F5344CB8AC3E}">
        <p14:creationId xmlns:p14="http://schemas.microsoft.com/office/powerpoint/2010/main" val="19562336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p:spPr>
      </p:sp>
      <p:sp>
        <p:nvSpPr>
          <p:cNvPr id="870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68AB88D8-AB5F-48DB-98E9-EEBC0B734597}" type="slidenum">
              <a:rPr lang="en-CA" smtClean="0"/>
              <a:pPr>
                <a:defRPr/>
              </a:pPr>
              <a:t>137</a:t>
            </a:fld>
            <a:endParaRPr lang="en-CA"/>
          </a:p>
        </p:txBody>
      </p:sp>
    </p:spTree>
    <p:extLst>
      <p:ext uri="{BB962C8B-B14F-4D97-AF65-F5344CB8AC3E}">
        <p14:creationId xmlns:p14="http://schemas.microsoft.com/office/powerpoint/2010/main" val="868844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113805E-B062-48D6-AD8F-7B82D0FC3B62}" type="slidenum">
              <a:rPr lang="en-CA" smtClean="0"/>
              <a:pPr>
                <a:defRPr/>
              </a:pPr>
              <a:t>14</a:t>
            </a:fld>
            <a:endParaRPr lang="en-CA"/>
          </a:p>
        </p:txBody>
      </p:sp>
    </p:spTree>
    <p:extLst>
      <p:ext uri="{BB962C8B-B14F-4D97-AF65-F5344CB8AC3E}">
        <p14:creationId xmlns:p14="http://schemas.microsoft.com/office/powerpoint/2010/main" val="3058282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BDA4D1B-34CB-4D27-A358-DF6E4629BA77}" type="slidenum">
              <a:rPr lang="en-CA" smtClean="0"/>
              <a:pPr>
                <a:defRPr/>
              </a:pPr>
              <a:t>15</a:t>
            </a:fld>
            <a:endParaRPr lang="en-CA"/>
          </a:p>
        </p:txBody>
      </p:sp>
    </p:spTree>
    <p:extLst>
      <p:ext uri="{BB962C8B-B14F-4D97-AF65-F5344CB8AC3E}">
        <p14:creationId xmlns:p14="http://schemas.microsoft.com/office/powerpoint/2010/main" val="243473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07B1437-74A0-462D-9F41-FE0EC413A338}" type="slidenum">
              <a:rPr lang="en-CA" smtClean="0"/>
              <a:pPr>
                <a:defRPr/>
              </a:pPr>
              <a:t>16</a:t>
            </a:fld>
            <a:endParaRPr lang="en-CA"/>
          </a:p>
        </p:txBody>
      </p:sp>
    </p:spTree>
    <p:extLst>
      <p:ext uri="{BB962C8B-B14F-4D97-AF65-F5344CB8AC3E}">
        <p14:creationId xmlns:p14="http://schemas.microsoft.com/office/powerpoint/2010/main" val="13473317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4A0CFEE7-22F5-4720-8644-864E50D3AC1D}" type="slidenum">
              <a:rPr lang="en-CA" smtClean="0"/>
              <a:pPr>
                <a:defRPr/>
              </a:pPr>
              <a:t>17</a:t>
            </a:fld>
            <a:endParaRPr lang="en-CA"/>
          </a:p>
        </p:txBody>
      </p:sp>
    </p:spTree>
    <p:extLst>
      <p:ext uri="{BB962C8B-B14F-4D97-AF65-F5344CB8AC3E}">
        <p14:creationId xmlns:p14="http://schemas.microsoft.com/office/powerpoint/2010/main" val="2563954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CEBF7A15-96F3-4DA2-B468-53C95BA8D088}" type="slidenum">
              <a:rPr lang="en-CA" sz="1200">
                <a:latin typeface="+mn-lt"/>
                <a:cs typeface="+mn-cs"/>
              </a:rPr>
              <a:pPr algn="r" fontAlgn="auto">
                <a:spcBef>
                  <a:spcPts val="0"/>
                </a:spcBef>
                <a:spcAft>
                  <a:spcPts val="0"/>
                </a:spcAft>
                <a:defRPr/>
              </a:pPr>
              <a:t>18</a:t>
            </a:fld>
            <a:endParaRPr lang="en-CA" sz="1200">
              <a:latin typeface="+mn-lt"/>
              <a:cs typeface="+mn-cs"/>
            </a:endParaRPr>
          </a:p>
        </p:txBody>
      </p:sp>
    </p:spTree>
    <p:extLst>
      <p:ext uri="{BB962C8B-B14F-4D97-AF65-F5344CB8AC3E}">
        <p14:creationId xmlns:p14="http://schemas.microsoft.com/office/powerpoint/2010/main" val="2375028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AA76AA2-2967-4524-B0EF-FADCE79DEB9A}" type="slidenum">
              <a:rPr lang="en-CA" smtClean="0"/>
              <a:pPr>
                <a:defRPr/>
              </a:pPr>
              <a:t>19</a:t>
            </a:fld>
            <a:endParaRPr lang="en-CA"/>
          </a:p>
        </p:txBody>
      </p:sp>
    </p:spTree>
    <p:extLst>
      <p:ext uri="{BB962C8B-B14F-4D97-AF65-F5344CB8AC3E}">
        <p14:creationId xmlns:p14="http://schemas.microsoft.com/office/powerpoint/2010/main" val="10936687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C636DE6-69B2-4701-9995-44E7F1CC61AD}" type="slidenum">
              <a:rPr lang="en-CA" smtClean="0"/>
              <a:pPr>
                <a:defRPr/>
              </a:pPr>
              <a:t>21</a:t>
            </a:fld>
            <a:endParaRPr lang="en-CA"/>
          </a:p>
        </p:txBody>
      </p:sp>
    </p:spTree>
    <p:extLst>
      <p:ext uri="{BB962C8B-B14F-4D97-AF65-F5344CB8AC3E}">
        <p14:creationId xmlns:p14="http://schemas.microsoft.com/office/powerpoint/2010/main" val="1772474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F73280-17D4-4CC9-A4A8-70F34CF99EF4}" type="slidenum">
              <a:rPr lang="en-CA" smtClean="0"/>
              <a:pPr>
                <a:defRPr/>
              </a:pPr>
              <a:t>3</a:t>
            </a:fld>
            <a:endParaRPr lang="en-CA"/>
          </a:p>
        </p:txBody>
      </p:sp>
    </p:spTree>
    <p:extLst>
      <p:ext uri="{BB962C8B-B14F-4D97-AF65-F5344CB8AC3E}">
        <p14:creationId xmlns:p14="http://schemas.microsoft.com/office/powerpoint/2010/main" val="37017050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 typeface="Arial" charset="0"/>
              <a:buNone/>
            </a:pPr>
            <a:r>
              <a:rPr lang="en-US" altLang="en-US" dirty="0">
                <a:latin typeface="Arial" charset="0"/>
                <a:cs typeface="Arial" charset="0"/>
              </a:rPr>
              <a:t>From this definition:</a:t>
            </a:r>
          </a:p>
          <a:p>
            <a:pPr lvl="1"/>
            <a:r>
              <a:rPr lang="en-US" altLang="en-US" dirty="0">
                <a:latin typeface="Arial" charset="0"/>
                <a:cs typeface="Arial" charset="0"/>
              </a:rPr>
              <a:t>A single node is a min-heap</a:t>
            </a:r>
          </a:p>
          <a:p>
            <a:pPr lvl="1"/>
            <a:r>
              <a:rPr lang="en-US" altLang="en-US" dirty="0">
                <a:latin typeface="Arial" charset="0"/>
                <a:cs typeface="Arial" charset="0"/>
              </a:rPr>
              <a:t>All keys in either sub-tree are greater than the root key</a:t>
            </a:r>
          </a:p>
          <a:p>
            <a:endParaRPr lang="en-CA" altLang="en-US" dirty="0"/>
          </a:p>
        </p:txBody>
      </p:sp>
      <p:sp>
        <p:nvSpPr>
          <p:cNvPr id="4" name="Slide Number Placeholder 3"/>
          <p:cNvSpPr>
            <a:spLocks noGrp="1"/>
          </p:cNvSpPr>
          <p:nvPr>
            <p:ph type="sldNum" sz="quarter" idx="5"/>
          </p:nvPr>
        </p:nvSpPr>
        <p:spPr/>
        <p:txBody>
          <a:bodyPr/>
          <a:lstStyle/>
          <a:p>
            <a:pPr>
              <a:defRPr/>
            </a:pPr>
            <a:fld id="{95D387C6-55C9-44A2-907F-C0D0596E9BF9}" type="slidenum">
              <a:rPr lang="en-CA" smtClean="0"/>
              <a:pPr>
                <a:defRPr/>
              </a:pPr>
              <a:t>22</a:t>
            </a:fld>
            <a:endParaRPr lang="en-CA"/>
          </a:p>
        </p:txBody>
      </p:sp>
    </p:spTree>
    <p:extLst>
      <p:ext uri="{BB962C8B-B14F-4D97-AF65-F5344CB8AC3E}">
        <p14:creationId xmlns:p14="http://schemas.microsoft.com/office/powerpoint/2010/main" val="22887105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C7A83E80-A1E0-4A93-994A-F18894F5C562}" type="slidenum">
              <a:rPr lang="en-CA" smtClean="0"/>
              <a:pPr>
                <a:defRPr/>
              </a:pPr>
              <a:t>23</a:t>
            </a:fld>
            <a:endParaRPr lang="en-CA"/>
          </a:p>
        </p:txBody>
      </p:sp>
    </p:spTree>
    <p:extLst>
      <p:ext uri="{BB962C8B-B14F-4D97-AF65-F5344CB8AC3E}">
        <p14:creationId xmlns:p14="http://schemas.microsoft.com/office/powerpoint/2010/main" val="17103618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C3F9EABF-1E24-43D0-980C-7185E6FB5E56}" type="slidenum">
              <a:rPr lang="en-CA" smtClean="0"/>
              <a:pPr>
                <a:defRPr/>
              </a:pPr>
              <a:t>24</a:t>
            </a:fld>
            <a:endParaRPr lang="en-CA"/>
          </a:p>
        </p:txBody>
      </p:sp>
    </p:spTree>
    <p:extLst>
      <p:ext uri="{BB962C8B-B14F-4D97-AF65-F5344CB8AC3E}">
        <p14:creationId xmlns:p14="http://schemas.microsoft.com/office/powerpoint/2010/main" val="3180537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9AE6D1B4-0612-4F65-93D9-F0C991C2B078}" type="slidenum">
              <a:rPr lang="en-CA" sz="1200">
                <a:latin typeface="+mn-lt"/>
                <a:cs typeface="+mn-cs"/>
              </a:rPr>
              <a:pPr algn="r" fontAlgn="auto">
                <a:spcBef>
                  <a:spcPts val="0"/>
                </a:spcBef>
                <a:spcAft>
                  <a:spcPts val="0"/>
                </a:spcAft>
                <a:defRPr/>
              </a:pPr>
              <a:t>25</a:t>
            </a:fld>
            <a:endParaRPr lang="en-CA" sz="1200">
              <a:latin typeface="+mn-lt"/>
              <a:cs typeface="+mn-cs"/>
            </a:endParaRPr>
          </a:p>
        </p:txBody>
      </p:sp>
    </p:spTree>
    <p:extLst>
      <p:ext uri="{BB962C8B-B14F-4D97-AF65-F5344CB8AC3E}">
        <p14:creationId xmlns:p14="http://schemas.microsoft.com/office/powerpoint/2010/main" val="27417967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36A88F0-6E27-4B4A-BF32-F331BE5BE1E7}" type="slidenum">
              <a:rPr lang="en-CA" smtClean="0"/>
              <a:pPr>
                <a:defRPr/>
              </a:pPr>
              <a:t>26</a:t>
            </a:fld>
            <a:endParaRPr lang="en-CA"/>
          </a:p>
        </p:txBody>
      </p:sp>
    </p:spTree>
    <p:extLst>
      <p:ext uri="{BB962C8B-B14F-4D97-AF65-F5344CB8AC3E}">
        <p14:creationId xmlns:p14="http://schemas.microsoft.com/office/powerpoint/2010/main" val="19585732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A423C88-99F4-4981-82D1-4F87B744F710}" type="slidenum">
              <a:rPr lang="en-CA" smtClean="0"/>
              <a:pPr>
                <a:defRPr/>
              </a:pPr>
              <a:t>27</a:t>
            </a:fld>
            <a:endParaRPr lang="en-CA"/>
          </a:p>
        </p:txBody>
      </p:sp>
    </p:spTree>
    <p:extLst>
      <p:ext uri="{BB962C8B-B14F-4D97-AF65-F5344CB8AC3E}">
        <p14:creationId xmlns:p14="http://schemas.microsoft.com/office/powerpoint/2010/main" val="3226538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6CDED3E-5B90-4220-B1B2-7FFCF1328A5B}" type="slidenum">
              <a:rPr lang="en-CA" smtClean="0"/>
              <a:pPr>
                <a:defRPr/>
              </a:pPr>
              <a:t>28</a:t>
            </a:fld>
            <a:endParaRPr lang="en-CA"/>
          </a:p>
        </p:txBody>
      </p:sp>
    </p:spTree>
    <p:extLst>
      <p:ext uri="{BB962C8B-B14F-4D97-AF65-F5344CB8AC3E}">
        <p14:creationId xmlns:p14="http://schemas.microsoft.com/office/powerpoint/2010/main" val="31735142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BEE787C-BDA8-46D9-BA3A-8A6EBA15361A}" type="slidenum">
              <a:rPr lang="en-CA" smtClean="0"/>
              <a:pPr>
                <a:defRPr/>
              </a:pPr>
              <a:t>29</a:t>
            </a:fld>
            <a:endParaRPr lang="en-CA"/>
          </a:p>
        </p:txBody>
      </p:sp>
    </p:spTree>
    <p:extLst>
      <p:ext uri="{BB962C8B-B14F-4D97-AF65-F5344CB8AC3E}">
        <p14:creationId xmlns:p14="http://schemas.microsoft.com/office/powerpoint/2010/main" val="11844874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08ADE93-FFB5-46A4-A60D-9BDDE648467C}" type="slidenum">
              <a:rPr lang="en-CA" smtClean="0"/>
              <a:pPr>
                <a:defRPr/>
              </a:pPr>
              <a:t>30</a:t>
            </a:fld>
            <a:endParaRPr lang="en-CA"/>
          </a:p>
        </p:txBody>
      </p:sp>
    </p:spTree>
    <p:extLst>
      <p:ext uri="{BB962C8B-B14F-4D97-AF65-F5344CB8AC3E}">
        <p14:creationId xmlns:p14="http://schemas.microsoft.com/office/powerpoint/2010/main" val="18707141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BC19B52-F0CE-4C6C-95B0-54A969990787}" type="slidenum">
              <a:rPr lang="en-CA" smtClean="0"/>
              <a:pPr>
                <a:defRPr/>
              </a:pPr>
              <a:t>31</a:t>
            </a:fld>
            <a:endParaRPr lang="en-CA"/>
          </a:p>
        </p:txBody>
      </p:sp>
    </p:spTree>
    <p:extLst>
      <p:ext uri="{BB962C8B-B14F-4D97-AF65-F5344CB8AC3E}">
        <p14:creationId xmlns:p14="http://schemas.microsoft.com/office/powerpoint/2010/main" val="3002401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53F322A-E3CF-4BD6-85AF-24FCB5FD0041}" type="slidenum">
              <a:rPr lang="en-CA" smtClean="0"/>
              <a:pPr>
                <a:defRPr/>
              </a:pPr>
              <a:t>4</a:t>
            </a:fld>
            <a:endParaRPr lang="en-CA"/>
          </a:p>
        </p:txBody>
      </p:sp>
    </p:spTree>
    <p:extLst>
      <p:ext uri="{BB962C8B-B14F-4D97-AF65-F5344CB8AC3E}">
        <p14:creationId xmlns:p14="http://schemas.microsoft.com/office/powerpoint/2010/main" val="18314584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8AE2BA2-AF54-4F94-BC11-4B4EA5F6AAC2}" type="slidenum">
              <a:rPr lang="en-CA" smtClean="0"/>
              <a:pPr>
                <a:defRPr/>
              </a:pPr>
              <a:t>32</a:t>
            </a:fld>
            <a:endParaRPr lang="en-CA"/>
          </a:p>
        </p:txBody>
      </p:sp>
    </p:spTree>
    <p:extLst>
      <p:ext uri="{BB962C8B-B14F-4D97-AF65-F5344CB8AC3E}">
        <p14:creationId xmlns:p14="http://schemas.microsoft.com/office/powerpoint/2010/main" val="25212175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502E0D0-BDBF-4320-9A5A-76BA33E07F1D}" type="slidenum">
              <a:rPr lang="en-CA" smtClean="0"/>
              <a:pPr>
                <a:defRPr/>
              </a:pPr>
              <a:t>33</a:t>
            </a:fld>
            <a:endParaRPr lang="en-CA"/>
          </a:p>
        </p:txBody>
      </p:sp>
    </p:spTree>
    <p:extLst>
      <p:ext uri="{BB962C8B-B14F-4D97-AF65-F5344CB8AC3E}">
        <p14:creationId xmlns:p14="http://schemas.microsoft.com/office/powerpoint/2010/main" val="32266248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B283C022-05DB-4F7B-AE15-C7177CC27DE7}" type="slidenum">
              <a:rPr lang="en-CA" smtClean="0"/>
              <a:pPr>
                <a:defRPr/>
              </a:pPr>
              <a:t>34</a:t>
            </a:fld>
            <a:endParaRPr lang="en-CA"/>
          </a:p>
        </p:txBody>
      </p:sp>
    </p:spTree>
    <p:extLst>
      <p:ext uri="{BB962C8B-B14F-4D97-AF65-F5344CB8AC3E}">
        <p14:creationId xmlns:p14="http://schemas.microsoft.com/office/powerpoint/2010/main" val="29917076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89EF69A-21C8-43B5-9B80-D0B21B49F47F}" type="slidenum">
              <a:rPr lang="en-CA" smtClean="0"/>
              <a:pPr>
                <a:defRPr/>
              </a:pPr>
              <a:t>35</a:t>
            </a:fld>
            <a:endParaRPr lang="en-CA"/>
          </a:p>
        </p:txBody>
      </p:sp>
    </p:spTree>
    <p:extLst>
      <p:ext uri="{BB962C8B-B14F-4D97-AF65-F5344CB8AC3E}">
        <p14:creationId xmlns:p14="http://schemas.microsoft.com/office/powerpoint/2010/main" val="21034267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EADCEE1-83F6-446C-9414-9B49753F5045}" type="slidenum">
              <a:rPr lang="en-CA" smtClean="0"/>
              <a:pPr>
                <a:defRPr/>
              </a:pPr>
              <a:t>36</a:t>
            </a:fld>
            <a:endParaRPr lang="en-CA"/>
          </a:p>
        </p:txBody>
      </p:sp>
    </p:spTree>
    <p:extLst>
      <p:ext uri="{BB962C8B-B14F-4D97-AF65-F5344CB8AC3E}">
        <p14:creationId xmlns:p14="http://schemas.microsoft.com/office/powerpoint/2010/main" val="1519257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C982590-36F0-491E-80B5-03EAADB98C83}" type="slidenum">
              <a:rPr lang="en-CA" smtClean="0"/>
              <a:pPr>
                <a:defRPr/>
              </a:pPr>
              <a:t>37</a:t>
            </a:fld>
            <a:endParaRPr lang="en-CA"/>
          </a:p>
        </p:txBody>
      </p:sp>
    </p:spTree>
    <p:extLst>
      <p:ext uri="{BB962C8B-B14F-4D97-AF65-F5344CB8AC3E}">
        <p14:creationId xmlns:p14="http://schemas.microsoft.com/office/powerpoint/2010/main" val="8271442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5264BF0C-554B-4780-AB4C-DC7B56AEFD60}" type="slidenum">
              <a:rPr lang="en-CA" smtClean="0"/>
              <a:pPr>
                <a:defRPr/>
              </a:pPr>
              <a:t>38</a:t>
            </a:fld>
            <a:endParaRPr lang="en-CA"/>
          </a:p>
        </p:txBody>
      </p:sp>
    </p:spTree>
    <p:extLst>
      <p:ext uri="{BB962C8B-B14F-4D97-AF65-F5344CB8AC3E}">
        <p14:creationId xmlns:p14="http://schemas.microsoft.com/office/powerpoint/2010/main" val="13950846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240DFD9-B60A-4563-B180-157C9C6C9EE5}" type="slidenum">
              <a:rPr lang="en-CA" smtClean="0"/>
              <a:pPr>
                <a:defRPr/>
              </a:pPr>
              <a:t>39</a:t>
            </a:fld>
            <a:endParaRPr lang="en-CA"/>
          </a:p>
        </p:txBody>
      </p:sp>
    </p:spTree>
    <p:extLst>
      <p:ext uri="{BB962C8B-B14F-4D97-AF65-F5344CB8AC3E}">
        <p14:creationId xmlns:p14="http://schemas.microsoft.com/office/powerpoint/2010/main" val="9150940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50A2C2BC-7180-41EB-A879-B7F1014ECB22}" type="slidenum">
              <a:rPr lang="en-CA" smtClean="0"/>
              <a:pPr>
                <a:defRPr/>
              </a:pPr>
              <a:t>40</a:t>
            </a:fld>
            <a:endParaRPr lang="en-CA"/>
          </a:p>
        </p:txBody>
      </p:sp>
    </p:spTree>
    <p:extLst>
      <p:ext uri="{BB962C8B-B14F-4D97-AF65-F5344CB8AC3E}">
        <p14:creationId xmlns:p14="http://schemas.microsoft.com/office/powerpoint/2010/main" val="41733390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340F9C2B-3C94-4D9C-A37C-179D87EB478A}" type="slidenum">
              <a:rPr lang="en-CA" smtClean="0"/>
              <a:pPr>
                <a:defRPr/>
              </a:pPr>
              <a:t>41</a:t>
            </a:fld>
            <a:endParaRPr lang="en-CA"/>
          </a:p>
        </p:txBody>
      </p:sp>
    </p:spTree>
    <p:extLst>
      <p:ext uri="{BB962C8B-B14F-4D97-AF65-F5344CB8AC3E}">
        <p14:creationId xmlns:p14="http://schemas.microsoft.com/office/powerpoint/2010/main" val="2532698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22A9871-D295-4AAD-9083-ED9ED8ADDEAA}" type="slidenum">
              <a:rPr lang="en-CA" smtClean="0"/>
              <a:pPr>
                <a:defRPr/>
              </a:pPr>
              <a:t>5</a:t>
            </a:fld>
            <a:endParaRPr lang="en-CA"/>
          </a:p>
        </p:txBody>
      </p:sp>
    </p:spTree>
    <p:extLst>
      <p:ext uri="{BB962C8B-B14F-4D97-AF65-F5344CB8AC3E}">
        <p14:creationId xmlns:p14="http://schemas.microsoft.com/office/powerpoint/2010/main" val="37704506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A346532-CE84-4C18-AC6D-F30149937A16}" type="slidenum">
              <a:rPr lang="en-CA" smtClean="0"/>
              <a:pPr>
                <a:defRPr/>
              </a:pPr>
              <a:t>42</a:t>
            </a:fld>
            <a:endParaRPr lang="en-CA"/>
          </a:p>
        </p:txBody>
      </p:sp>
    </p:spTree>
    <p:extLst>
      <p:ext uri="{BB962C8B-B14F-4D97-AF65-F5344CB8AC3E}">
        <p14:creationId xmlns:p14="http://schemas.microsoft.com/office/powerpoint/2010/main" val="28100036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D2FDE30-C043-4D5E-BCBC-CAA60FA95084}" type="slidenum">
              <a:rPr lang="en-CA" smtClean="0"/>
              <a:pPr>
                <a:defRPr/>
              </a:pPr>
              <a:t>44</a:t>
            </a:fld>
            <a:endParaRPr lang="en-CA"/>
          </a:p>
        </p:txBody>
      </p:sp>
    </p:spTree>
    <p:extLst>
      <p:ext uri="{BB962C8B-B14F-4D97-AF65-F5344CB8AC3E}">
        <p14:creationId xmlns:p14="http://schemas.microsoft.com/office/powerpoint/2010/main" val="2059089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AFDC5C9-E08E-4314-B9AF-B0138074A0C7}" type="slidenum">
              <a:rPr lang="en-CA" smtClean="0"/>
              <a:pPr>
                <a:defRPr/>
              </a:pPr>
              <a:t>45</a:t>
            </a:fld>
            <a:endParaRPr lang="en-CA"/>
          </a:p>
        </p:txBody>
      </p:sp>
    </p:spTree>
    <p:extLst>
      <p:ext uri="{BB962C8B-B14F-4D97-AF65-F5344CB8AC3E}">
        <p14:creationId xmlns:p14="http://schemas.microsoft.com/office/powerpoint/2010/main" val="7195971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306BFFF-FE3A-4B69-B727-345D5BFBAAF5}" type="slidenum">
              <a:rPr lang="en-CA" smtClean="0"/>
              <a:pPr>
                <a:defRPr/>
              </a:pPr>
              <a:t>46</a:t>
            </a:fld>
            <a:endParaRPr lang="en-CA"/>
          </a:p>
        </p:txBody>
      </p:sp>
    </p:spTree>
    <p:extLst>
      <p:ext uri="{BB962C8B-B14F-4D97-AF65-F5344CB8AC3E}">
        <p14:creationId xmlns:p14="http://schemas.microsoft.com/office/powerpoint/2010/main" val="9746630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37E2455-0CE5-44EB-A2F1-EC9C17DD2E3E}" type="slidenum">
              <a:rPr lang="en-CA" smtClean="0"/>
              <a:pPr>
                <a:defRPr/>
              </a:pPr>
              <a:t>47</a:t>
            </a:fld>
            <a:endParaRPr lang="en-CA"/>
          </a:p>
        </p:txBody>
      </p:sp>
    </p:spTree>
    <p:extLst>
      <p:ext uri="{BB962C8B-B14F-4D97-AF65-F5344CB8AC3E}">
        <p14:creationId xmlns:p14="http://schemas.microsoft.com/office/powerpoint/2010/main" val="4367242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9313E92-5F16-4A09-8835-521647B645D4}" type="slidenum">
              <a:rPr lang="en-CA" smtClean="0"/>
              <a:pPr>
                <a:defRPr/>
              </a:pPr>
              <a:t>48</a:t>
            </a:fld>
            <a:endParaRPr lang="en-CA"/>
          </a:p>
        </p:txBody>
      </p:sp>
    </p:spTree>
    <p:extLst>
      <p:ext uri="{BB962C8B-B14F-4D97-AF65-F5344CB8AC3E}">
        <p14:creationId xmlns:p14="http://schemas.microsoft.com/office/powerpoint/2010/main" val="6388380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57824B5-F1F3-45CC-A96F-672DDE2A78F3}" type="slidenum">
              <a:rPr lang="en-CA" smtClean="0"/>
              <a:pPr>
                <a:defRPr/>
              </a:pPr>
              <a:t>49</a:t>
            </a:fld>
            <a:endParaRPr lang="en-CA"/>
          </a:p>
        </p:txBody>
      </p:sp>
    </p:spTree>
    <p:extLst>
      <p:ext uri="{BB962C8B-B14F-4D97-AF65-F5344CB8AC3E}">
        <p14:creationId xmlns:p14="http://schemas.microsoft.com/office/powerpoint/2010/main" val="16550578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E8551D8-3BE3-4BD4-B7B8-153A42AFDB2A}" type="slidenum">
              <a:rPr lang="en-CA" smtClean="0"/>
              <a:pPr>
                <a:defRPr/>
              </a:pPr>
              <a:t>51</a:t>
            </a:fld>
            <a:endParaRPr lang="en-CA"/>
          </a:p>
        </p:txBody>
      </p:sp>
    </p:spTree>
    <p:extLst>
      <p:ext uri="{BB962C8B-B14F-4D97-AF65-F5344CB8AC3E}">
        <p14:creationId xmlns:p14="http://schemas.microsoft.com/office/powerpoint/2010/main" val="2144906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864042B-A499-4D73-AFA6-59CC3DBBC05F}" type="slidenum">
              <a:rPr lang="en-CA" smtClean="0"/>
              <a:pPr>
                <a:defRPr/>
              </a:pPr>
              <a:t>54</a:t>
            </a:fld>
            <a:endParaRPr lang="en-CA"/>
          </a:p>
        </p:txBody>
      </p:sp>
    </p:spTree>
    <p:extLst>
      <p:ext uri="{BB962C8B-B14F-4D97-AF65-F5344CB8AC3E}">
        <p14:creationId xmlns:p14="http://schemas.microsoft.com/office/powerpoint/2010/main" val="18234858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CACE78B-131D-4890-AFF6-404123B7BB5D}" type="slidenum">
              <a:rPr lang="en-CA" smtClean="0"/>
              <a:pPr>
                <a:defRPr/>
              </a:pPr>
              <a:t>57</a:t>
            </a:fld>
            <a:endParaRPr lang="en-CA"/>
          </a:p>
        </p:txBody>
      </p:sp>
    </p:spTree>
    <p:extLst>
      <p:ext uri="{BB962C8B-B14F-4D97-AF65-F5344CB8AC3E}">
        <p14:creationId xmlns:p14="http://schemas.microsoft.com/office/powerpoint/2010/main" val="2389161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1BEA396-D63F-474C-A8CD-60327C03349E}" type="slidenum">
              <a:rPr lang="en-CA" smtClean="0"/>
              <a:pPr>
                <a:defRPr/>
              </a:pPr>
              <a:t>6</a:t>
            </a:fld>
            <a:endParaRPr lang="en-CA"/>
          </a:p>
        </p:txBody>
      </p:sp>
    </p:spTree>
    <p:extLst>
      <p:ext uri="{BB962C8B-B14F-4D97-AF65-F5344CB8AC3E}">
        <p14:creationId xmlns:p14="http://schemas.microsoft.com/office/powerpoint/2010/main" val="7149104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72E4CF5-6E27-4098-B59C-7C5F6C9C289D}" type="slidenum">
              <a:rPr lang="en-CA" smtClean="0"/>
              <a:pPr>
                <a:defRPr/>
              </a:pPr>
              <a:t>58</a:t>
            </a:fld>
            <a:endParaRPr lang="en-CA"/>
          </a:p>
        </p:txBody>
      </p:sp>
    </p:spTree>
    <p:extLst>
      <p:ext uri="{BB962C8B-B14F-4D97-AF65-F5344CB8AC3E}">
        <p14:creationId xmlns:p14="http://schemas.microsoft.com/office/powerpoint/2010/main" val="29783112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F226AC1A-C82B-4768-BB42-C44CBC429816}" type="slidenum">
              <a:rPr lang="en-CA" smtClean="0"/>
              <a:pPr>
                <a:defRPr/>
              </a:pPr>
              <a:t>59</a:t>
            </a:fld>
            <a:endParaRPr lang="en-CA"/>
          </a:p>
        </p:txBody>
      </p:sp>
    </p:spTree>
    <p:extLst>
      <p:ext uri="{BB962C8B-B14F-4D97-AF65-F5344CB8AC3E}">
        <p14:creationId xmlns:p14="http://schemas.microsoft.com/office/powerpoint/2010/main" val="40113350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161B38C-48CE-43E0-92C4-7D032228B24A}" type="slidenum">
              <a:rPr lang="en-CA" smtClean="0"/>
              <a:pPr>
                <a:defRPr/>
              </a:pPr>
              <a:t>61</a:t>
            </a:fld>
            <a:endParaRPr lang="en-CA"/>
          </a:p>
        </p:txBody>
      </p:sp>
    </p:spTree>
    <p:extLst>
      <p:ext uri="{BB962C8B-B14F-4D97-AF65-F5344CB8AC3E}">
        <p14:creationId xmlns:p14="http://schemas.microsoft.com/office/powerpoint/2010/main" val="3708014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AFB5451-84FC-4009-B264-3310911DF778}" type="slidenum">
              <a:rPr lang="en-CA" smtClean="0"/>
              <a:pPr>
                <a:defRPr/>
              </a:pPr>
              <a:t>62</a:t>
            </a:fld>
            <a:endParaRPr lang="en-CA"/>
          </a:p>
        </p:txBody>
      </p:sp>
    </p:spTree>
    <p:extLst>
      <p:ext uri="{BB962C8B-B14F-4D97-AF65-F5344CB8AC3E}">
        <p14:creationId xmlns:p14="http://schemas.microsoft.com/office/powerpoint/2010/main" val="42048000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cs typeface="Arial" charset="0"/>
              </a:rPr>
              <a:t>	Cost (trivial): start array at position 1 instead of position 0</a:t>
            </a:r>
          </a:p>
          <a:p>
            <a:endParaRPr lang="en-CA" altLang="en-US" dirty="0"/>
          </a:p>
        </p:txBody>
      </p:sp>
      <p:sp>
        <p:nvSpPr>
          <p:cNvPr id="4" name="Slide Number Placeholder 3"/>
          <p:cNvSpPr>
            <a:spLocks noGrp="1"/>
          </p:cNvSpPr>
          <p:nvPr>
            <p:ph type="sldNum" sz="quarter" idx="5"/>
          </p:nvPr>
        </p:nvSpPr>
        <p:spPr/>
        <p:txBody>
          <a:bodyPr/>
          <a:lstStyle/>
          <a:p>
            <a:pPr>
              <a:defRPr/>
            </a:pPr>
            <a:fld id="{1F7EE225-5DA4-49D6-BD5B-6E7EE4987E4E}" type="slidenum">
              <a:rPr lang="en-CA" smtClean="0"/>
              <a:pPr>
                <a:defRPr/>
              </a:pPr>
              <a:t>63</a:t>
            </a:fld>
            <a:endParaRPr lang="en-CA"/>
          </a:p>
        </p:txBody>
      </p:sp>
    </p:spTree>
    <p:extLst>
      <p:ext uri="{BB962C8B-B14F-4D97-AF65-F5344CB8AC3E}">
        <p14:creationId xmlns:p14="http://schemas.microsoft.com/office/powerpoint/2010/main" val="14190572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3F79F90-386F-4DCD-8AD5-98CED1B34380}" type="slidenum">
              <a:rPr lang="en-CA" smtClean="0"/>
              <a:pPr>
                <a:defRPr/>
              </a:pPr>
              <a:t>64</a:t>
            </a:fld>
            <a:endParaRPr lang="en-CA"/>
          </a:p>
        </p:txBody>
      </p:sp>
    </p:spTree>
    <p:extLst>
      <p:ext uri="{BB962C8B-B14F-4D97-AF65-F5344CB8AC3E}">
        <p14:creationId xmlns:p14="http://schemas.microsoft.com/office/powerpoint/2010/main" val="41070926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096C395-04C5-4EB1-A496-EE94F3F1A316}" type="slidenum">
              <a:rPr lang="en-CA" smtClean="0"/>
              <a:pPr>
                <a:defRPr/>
              </a:pPr>
              <a:t>65</a:t>
            </a:fld>
            <a:endParaRPr lang="en-CA"/>
          </a:p>
        </p:txBody>
      </p:sp>
    </p:spTree>
    <p:extLst>
      <p:ext uri="{BB962C8B-B14F-4D97-AF65-F5344CB8AC3E}">
        <p14:creationId xmlns:p14="http://schemas.microsoft.com/office/powerpoint/2010/main" val="15907148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3CDC2F3-465C-418E-9D85-53E716952258}" type="slidenum">
              <a:rPr lang="en-CA" smtClean="0"/>
              <a:pPr>
                <a:defRPr/>
              </a:pPr>
              <a:t>66</a:t>
            </a:fld>
            <a:endParaRPr lang="en-CA"/>
          </a:p>
        </p:txBody>
      </p:sp>
    </p:spTree>
    <p:extLst>
      <p:ext uri="{BB962C8B-B14F-4D97-AF65-F5344CB8AC3E}">
        <p14:creationId xmlns:p14="http://schemas.microsoft.com/office/powerpoint/2010/main" val="28838764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C30634FF-50BD-4CB9-8B99-7F8D368EF808}" type="slidenum">
              <a:rPr lang="en-CA" smtClean="0"/>
              <a:pPr>
                <a:defRPr/>
              </a:pPr>
              <a:t>67</a:t>
            </a:fld>
            <a:endParaRPr lang="en-CA"/>
          </a:p>
        </p:txBody>
      </p:sp>
    </p:spTree>
    <p:extLst>
      <p:ext uri="{BB962C8B-B14F-4D97-AF65-F5344CB8AC3E}">
        <p14:creationId xmlns:p14="http://schemas.microsoft.com/office/powerpoint/2010/main" val="22997618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8EE56D2-FB29-49B2-98C9-7C7CB367B35D}" type="slidenum">
              <a:rPr lang="en-CA" smtClean="0"/>
              <a:pPr>
                <a:defRPr/>
              </a:pPr>
              <a:t>68</a:t>
            </a:fld>
            <a:endParaRPr lang="en-CA"/>
          </a:p>
        </p:txBody>
      </p:sp>
    </p:spTree>
    <p:extLst>
      <p:ext uri="{BB962C8B-B14F-4D97-AF65-F5344CB8AC3E}">
        <p14:creationId xmlns:p14="http://schemas.microsoft.com/office/powerpoint/2010/main" val="1996946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FF0028B9-BF36-4966-9349-15DD41D2A15D}" type="slidenum">
              <a:rPr lang="en-CA" smtClean="0"/>
              <a:pPr>
                <a:defRPr/>
              </a:pPr>
              <a:t>7</a:t>
            </a:fld>
            <a:endParaRPr lang="en-CA"/>
          </a:p>
        </p:txBody>
      </p:sp>
    </p:spTree>
    <p:extLst>
      <p:ext uri="{BB962C8B-B14F-4D97-AF65-F5344CB8AC3E}">
        <p14:creationId xmlns:p14="http://schemas.microsoft.com/office/powerpoint/2010/main" val="21694714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C1F9D00-6359-4D0B-AE41-2BCFDB0C4EDE}" type="slidenum">
              <a:rPr lang="en-CA" smtClean="0"/>
              <a:pPr>
                <a:defRPr/>
              </a:pPr>
              <a:t>69</a:t>
            </a:fld>
            <a:endParaRPr lang="en-CA"/>
          </a:p>
        </p:txBody>
      </p:sp>
    </p:spTree>
    <p:extLst>
      <p:ext uri="{BB962C8B-B14F-4D97-AF65-F5344CB8AC3E}">
        <p14:creationId xmlns:p14="http://schemas.microsoft.com/office/powerpoint/2010/main" val="37979431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73983FF-A1E9-4507-A100-C820B92A0813}" type="slidenum">
              <a:rPr lang="en-CA" smtClean="0"/>
              <a:pPr>
                <a:defRPr/>
              </a:pPr>
              <a:t>70</a:t>
            </a:fld>
            <a:endParaRPr lang="en-CA"/>
          </a:p>
        </p:txBody>
      </p:sp>
    </p:spTree>
    <p:extLst>
      <p:ext uri="{BB962C8B-B14F-4D97-AF65-F5344CB8AC3E}">
        <p14:creationId xmlns:p14="http://schemas.microsoft.com/office/powerpoint/2010/main" val="17808199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28E5A60-84F0-4A66-8166-6A6EFE5A3010}" type="slidenum">
              <a:rPr lang="en-CA" smtClean="0"/>
              <a:pPr>
                <a:defRPr/>
              </a:pPr>
              <a:t>71</a:t>
            </a:fld>
            <a:endParaRPr lang="en-CA"/>
          </a:p>
        </p:txBody>
      </p:sp>
    </p:spTree>
    <p:extLst>
      <p:ext uri="{BB962C8B-B14F-4D97-AF65-F5344CB8AC3E}">
        <p14:creationId xmlns:p14="http://schemas.microsoft.com/office/powerpoint/2010/main" val="11523697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7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F29F3D4-C397-43C5-97BE-4B1FE2765C8A}" type="slidenum">
              <a:rPr lang="en-CA" smtClean="0"/>
              <a:pPr>
                <a:defRPr/>
              </a:pPr>
              <a:t>72</a:t>
            </a:fld>
            <a:endParaRPr lang="en-CA"/>
          </a:p>
        </p:txBody>
      </p:sp>
    </p:spTree>
    <p:extLst>
      <p:ext uri="{BB962C8B-B14F-4D97-AF65-F5344CB8AC3E}">
        <p14:creationId xmlns:p14="http://schemas.microsoft.com/office/powerpoint/2010/main" val="3349611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F796B0F7-07CD-49A0-85C3-6CC27A306FE6}" type="slidenum">
              <a:rPr lang="en-CA" smtClean="0"/>
              <a:pPr>
                <a:defRPr/>
              </a:pPr>
              <a:t>73</a:t>
            </a:fld>
            <a:endParaRPr lang="en-CA"/>
          </a:p>
        </p:txBody>
      </p:sp>
    </p:spTree>
    <p:extLst>
      <p:ext uri="{BB962C8B-B14F-4D97-AF65-F5344CB8AC3E}">
        <p14:creationId xmlns:p14="http://schemas.microsoft.com/office/powerpoint/2010/main" val="36939177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9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8017148-C2DD-4C09-96A7-85064F70C24C}" type="slidenum">
              <a:rPr lang="en-CA" smtClean="0"/>
              <a:pPr>
                <a:defRPr/>
              </a:pPr>
              <a:t>74</a:t>
            </a:fld>
            <a:endParaRPr lang="en-CA"/>
          </a:p>
        </p:txBody>
      </p:sp>
    </p:spTree>
    <p:extLst>
      <p:ext uri="{BB962C8B-B14F-4D97-AF65-F5344CB8AC3E}">
        <p14:creationId xmlns:p14="http://schemas.microsoft.com/office/powerpoint/2010/main" val="15433709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E31E94EA-B32F-4F55-87F7-42B2729A8790}" type="slidenum">
              <a:rPr lang="en-CA" smtClean="0"/>
              <a:pPr>
                <a:defRPr/>
              </a:pPr>
              <a:t>75</a:t>
            </a:fld>
            <a:endParaRPr lang="en-CA"/>
          </a:p>
        </p:txBody>
      </p:sp>
    </p:spTree>
    <p:extLst>
      <p:ext uri="{BB962C8B-B14F-4D97-AF65-F5344CB8AC3E}">
        <p14:creationId xmlns:p14="http://schemas.microsoft.com/office/powerpoint/2010/main" val="32562858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1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5FA9B16-B667-4135-A25D-D1B69580E5DB}" type="slidenum">
              <a:rPr lang="en-CA" smtClean="0"/>
              <a:pPr>
                <a:defRPr/>
              </a:pPr>
              <a:t>76</a:t>
            </a:fld>
            <a:endParaRPr lang="en-CA"/>
          </a:p>
        </p:txBody>
      </p:sp>
    </p:spTree>
    <p:extLst>
      <p:ext uri="{BB962C8B-B14F-4D97-AF65-F5344CB8AC3E}">
        <p14:creationId xmlns:p14="http://schemas.microsoft.com/office/powerpoint/2010/main" val="19864908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B6597E6-FC72-43C2-AF0C-6189400206B5}" type="slidenum">
              <a:rPr lang="en-CA" smtClean="0"/>
              <a:pPr>
                <a:defRPr/>
              </a:pPr>
              <a:t>77</a:t>
            </a:fld>
            <a:endParaRPr lang="en-CA"/>
          </a:p>
        </p:txBody>
      </p:sp>
    </p:spTree>
    <p:extLst>
      <p:ext uri="{BB962C8B-B14F-4D97-AF65-F5344CB8AC3E}">
        <p14:creationId xmlns:p14="http://schemas.microsoft.com/office/powerpoint/2010/main" val="149834603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C635BD08-624B-4839-944E-1E52A875B189}" type="slidenum">
              <a:rPr lang="en-CA" smtClean="0"/>
              <a:pPr>
                <a:defRPr/>
              </a:pPr>
              <a:t>78</a:t>
            </a:fld>
            <a:endParaRPr lang="en-CA"/>
          </a:p>
        </p:txBody>
      </p:sp>
    </p:spTree>
    <p:extLst>
      <p:ext uri="{BB962C8B-B14F-4D97-AF65-F5344CB8AC3E}">
        <p14:creationId xmlns:p14="http://schemas.microsoft.com/office/powerpoint/2010/main" val="4069531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Image from http://younginc.site11.com/source/5895/fos0092.html</a:t>
            </a:r>
            <a:endParaRPr lang="zh-CN" altLang="en-US" dirty="0"/>
          </a:p>
        </p:txBody>
      </p:sp>
      <p:sp>
        <p:nvSpPr>
          <p:cNvPr id="4" name="Slide Number Placeholder 3"/>
          <p:cNvSpPr>
            <a:spLocks noGrp="1"/>
          </p:cNvSpPr>
          <p:nvPr>
            <p:ph type="sldNum" sz="quarter" idx="10"/>
          </p:nvPr>
        </p:nvSpPr>
        <p:spPr/>
        <p:txBody>
          <a:bodyPr/>
          <a:lstStyle/>
          <a:p>
            <a:pPr>
              <a:defRPr/>
            </a:pPr>
            <a:fld id="{2C9C89CB-F400-4317-937D-CCB9628B7386}" type="slidenum">
              <a:rPr lang="en-CA" smtClean="0"/>
              <a:pPr>
                <a:defRPr/>
              </a:pPr>
              <a:t>8</a:t>
            </a:fld>
            <a:endParaRPr lang="en-CA"/>
          </a:p>
        </p:txBody>
      </p:sp>
    </p:spTree>
    <p:extLst>
      <p:ext uri="{BB962C8B-B14F-4D97-AF65-F5344CB8AC3E}">
        <p14:creationId xmlns:p14="http://schemas.microsoft.com/office/powerpoint/2010/main" val="38869087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20AE4B6-8191-4F2E-AB95-1244C645C417}" type="slidenum">
              <a:rPr lang="en-CA" smtClean="0"/>
              <a:pPr>
                <a:defRPr/>
              </a:pPr>
              <a:t>79</a:t>
            </a:fld>
            <a:endParaRPr lang="en-CA"/>
          </a:p>
        </p:txBody>
      </p:sp>
    </p:spTree>
    <p:extLst>
      <p:ext uri="{BB962C8B-B14F-4D97-AF65-F5344CB8AC3E}">
        <p14:creationId xmlns:p14="http://schemas.microsoft.com/office/powerpoint/2010/main" val="38087805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5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92EA191-D674-4F1B-AB13-E61F414A3E80}" type="slidenum">
              <a:rPr lang="en-CA" smtClean="0"/>
              <a:pPr>
                <a:defRPr/>
              </a:pPr>
              <a:t>80</a:t>
            </a:fld>
            <a:endParaRPr lang="en-CA"/>
          </a:p>
        </p:txBody>
      </p:sp>
    </p:spTree>
    <p:extLst>
      <p:ext uri="{BB962C8B-B14F-4D97-AF65-F5344CB8AC3E}">
        <p14:creationId xmlns:p14="http://schemas.microsoft.com/office/powerpoint/2010/main" val="25143200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BBCB7993-210F-4AD1-A36B-B411A84F6EE6}" type="slidenum">
              <a:rPr lang="en-CA" smtClean="0"/>
              <a:pPr>
                <a:defRPr/>
              </a:pPr>
              <a:t>81</a:t>
            </a:fld>
            <a:endParaRPr lang="en-CA"/>
          </a:p>
        </p:txBody>
      </p:sp>
    </p:spTree>
    <p:extLst>
      <p:ext uri="{BB962C8B-B14F-4D97-AF65-F5344CB8AC3E}">
        <p14:creationId xmlns:p14="http://schemas.microsoft.com/office/powerpoint/2010/main" val="128734371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7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33B1FD7-67DB-4C1B-8D69-2ED83348950E}" type="slidenum">
              <a:rPr lang="en-CA" smtClean="0"/>
              <a:pPr>
                <a:defRPr/>
              </a:pPr>
              <a:t>82</a:t>
            </a:fld>
            <a:endParaRPr lang="en-CA"/>
          </a:p>
        </p:txBody>
      </p:sp>
    </p:spTree>
    <p:extLst>
      <p:ext uri="{BB962C8B-B14F-4D97-AF65-F5344CB8AC3E}">
        <p14:creationId xmlns:p14="http://schemas.microsoft.com/office/powerpoint/2010/main" val="308242281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E54B3A40-868E-41B9-BB35-EB827415D609}" type="slidenum">
              <a:rPr lang="en-CA" smtClean="0"/>
              <a:pPr>
                <a:defRPr/>
              </a:pPr>
              <a:t>83</a:t>
            </a:fld>
            <a:endParaRPr lang="en-CA"/>
          </a:p>
        </p:txBody>
      </p:sp>
    </p:spTree>
    <p:extLst>
      <p:ext uri="{BB962C8B-B14F-4D97-AF65-F5344CB8AC3E}">
        <p14:creationId xmlns:p14="http://schemas.microsoft.com/office/powerpoint/2010/main" val="9617674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9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7A3F2AE-8AB4-44EE-AFEE-3AAC7FED371B}" type="slidenum">
              <a:rPr lang="en-CA" smtClean="0"/>
              <a:pPr>
                <a:defRPr/>
              </a:pPr>
              <a:t>84</a:t>
            </a:fld>
            <a:endParaRPr lang="en-CA"/>
          </a:p>
        </p:txBody>
      </p:sp>
    </p:spTree>
    <p:extLst>
      <p:ext uri="{BB962C8B-B14F-4D97-AF65-F5344CB8AC3E}">
        <p14:creationId xmlns:p14="http://schemas.microsoft.com/office/powerpoint/2010/main" val="359581507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0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A0C3CE8-AA9A-4EE4-8A55-8CADF4997119}" type="slidenum">
              <a:rPr lang="en-CA" smtClean="0"/>
              <a:pPr>
                <a:defRPr/>
              </a:pPr>
              <a:t>85</a:t>
            </a:fld>
            <a:endParaRPr lang="en-CA"/>
          </a:p>
        </p:txBody>
      </p:sp>
    </p:spTree>
    <p:extLst>
      <p:ext uri="{BB962C8B-B14F-4D97-AF65-F5344CB8AC3E}">
        <p14:creationId xmlns:p14="http://schemas.microsoft.com/office/powerpoint/2010/main" val="40458542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1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C1DBB22-8539-4CBF-84CC-16B3C4657364}" type="slidenum">
              <a:rPr lang="en-CA" smtClean="0"/>
              <a:pPr>
                <a:defRPr/>
              </a:pPr>
              <a:t>86</a:t>
            </a:fld>
            <a:endParaRPr lang="en-CA"/>
          </a:p>
        </p:txBody>
      </p:sp>
    </p:spTree>
    <p:extLst>
      <p:ext uri="{BB962C8B-B14F-4D97-AF65-F5344CB8AC3E}">
        <p14:creationId xmlns:p14="http://schemas.microsoft.com/office/powerpoint/2010/main" val="400094063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FE24F3C-0561-4F8A-B970-2F90965E116B}" type="slidenum">
              <a:rPr lang="en-CA" smtClean="0"/>
              <a:pPr>
                <a:defRPr/>
              </a:pPr>
              <a:t>87</a:t>
            </a:fld>
            <a:endParaRPr lang="en-CA"/>
          </a:p>
        </p:txBody>
      </p:sp>
    </p:spTree>
    <p:extLst>
      <p:ext uri="{BB962C8B-B14F-4D97-AF65-F5344CB8AC3E}">
        <p14:creationId xmlns:p14="http://schemas.microsoft.com/office/powerpoint/2010/main" val="309877028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9291F6B-4093-436F-9E20-B13F75CFB807}" type="slidenum">
              <a:rPr lang="en-CA" smtClean="0"/>
              <a:pPr>
                <a:defRPr/>
              </a:pPr>
              <a:t>88</a:t>
            </a:fld>
            <a:endParaRPr lang="en-CA"/>
          </a:p>
        </p:txBody>
      </p:sp>
    </p:spTree>
    <p:extLst>
      <p:ext uri="{BB962C8B-B14F-4D97-AF65-F5344CB8AC3E}">
        <p14:creationId xmlns:p14="http://schemas.microsoft.com/office/powerpoint/2010/main" val="60632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 typeface="Arial" charset="0"/>
              <a:buNone/>
            </a:pPr>
            <a:r>
              <a:rPr lang="en-US" altLang="zh-CN" dirty="0">
                <a:latin typeface="Arial" charset="0"/>
                <a:cs typeface="Arial" charset="0"/>
              </a:rPr>
              <a:t>Linux Schedular: CFS, “nice” defines the priority</a:t>
            </a:r>
            <a:endParaRPr lang="en-US" altLang="en-US" dirty="0">
              <a:latin typeface="Arial" charset="0"/>
              <a:cs typeface="Arial" charset="0"/>
            </a:endParaRPr>
          </a:p>
          <a:p>
            <a:pPr>
              <a:buFont typeface="Arial" charset="0"/>
              <a:buNone/>
            </a:pPr>
            <a:r>
              <a:rPr lang="en-US" altLang="en-US" dirty="0">
                <a:latin typeface="Arial" charset="0"/>
                <a:cs typeface="Arial" charset="0"/>
              </a:rPr>
              <a:t>This allows the processor to be used by interactive programs</a:t>
            </a:r>
          </a:p>
          <a:p>
            <a:pPr lvl="1"/>
            <a:r>
              <a:rPr lang="en-US" altLang="en-US" dirty="0">
                <a:latin typeface="Arial" charset="0"/>
                <a:cs typeface="Arial" charset="0"/>
              </a:rPr>
              <a:t>This does not significantly affect the run-time of CPU-bound processes</a:t>
            </a:r>
          </a:p>
          <a:p>
            <a:endParaRPr lang="en-CA" altLang="en-US" dirty="0"/>
          </a:p>
        </p:txBody>
      </p:sp>
      <p:sp>
        <p:nvSpPr>
          <p:cNvPr id="4" name="Slide Number Placeholder 3"/>
          <p:cNvSpPr>
            <a:spLocks noGrp="1"/>
          </p:cNvSpPr>
          <p:nvPr>
            <p:ph type="sldNum" sz="quarter" idx="5"/>
          </p:nvPr>
        </p:nvSpPr>
        <p:spPr/>
        <p:txBody>
          <a:bodyPr/>
          <a:lstStyle/>
          <a:p>
            <a:pPr>
              <a:defRPr/>
            </a:pPr>
            <a:fld id="{EBB26360-ADA1-4B2E-BC48-628F38260617}" type="slidenum">
              <a:rPr lang="en-CA" smtClean="0"/>
              <a:pPr>
                <a:defRPr/>
              </a:pPr>
              <a:t>9</a:t>
            </a:fld>
            <a:endParaRPr lang="en-CA"/>
          </a:p>
        </p:txBody>
      </p:sp>
    </p:spTree>
    <p:extLst>
      <p:ext uri="{BB962C8B-B14F-4D97-AF65-F5344CB8AC3E}">
        <p14:creationId xmlns:p14="http://schemas.microsoft.com/office/powerpoint/2010/main" val="73046020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CED10C1-2118-4CD9-BF71-F9CDEBB65992}" type="slidenum">
              <a:rPr lang="en-CA" smtClean="0"/>
              <a:pPr>
                <a:defRPr/>
              </a:pPr>
              <a:t>89</a:t>
            </a:fld>
            <a:endParaRPr lang="en-CA"/>
          </a:p>
        </p:txBody>
      </p:sp>
    </p:spTree>
    <p:extLst>
      <p:ext uri="{BB962C8B-B14F-4D97-AF65-F5344CB8AC3E}">
        <p14:creationId xmlns:p14="http://schemas.microsoft.com/office/powerpoint/2010/main" val="57003556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5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E1FAB24-D1FA-41BF-9321-04E944280472}" type="slidenum">
              <a:rPr lang="en-CA" smtClean="0"/>
              <a:pPr>
                <a:defRPr/>
              </a:pPr>
              <a:t>90</a:t>
            </a:fld>
            <a:endParaRPr lang="en-CA"/>
          </a:p>
        </p:txBody>
      </p:sp>
    </p:spTree>
    <p:extLst>
      <p:ext uri="{BB962C8B-B14F-4D97-AF65-F5344CB8AC3E}">
        <p14:creationId xmlns:p14="http://schemas.microsoft.com/office/powerpoint/2010/main" val="329873877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6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C7195EE-199E-46BB-83F8-D28B90254081}" type="slidenum">
              <a:rPr lang="en-CA" smtClean="0"/>
              <a:pPr>
                <a:defRPr/>
              </a:pPr>
              <a:t>91</a:t>
            </a:fld>
            <a:endParaRPr lang="en-CA"/>
          </a:p>
        </p:txBody>
      </p:sp>
    </p:spTree>
    <p:extLst>
      <p:ext uri="{BB962C8B-B14F-4D97-AF65-F5344CB8AC3E}">
        <p14:creationId xmlns:p14="http://schemas.microsoft.com/office/powerpoint/2010/main" val="18536012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7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95C0747-9FB1-4602-9D41-191E7A828B9B}" type="slidenum">
              <a:rPr lang="en-CA" smtClean="0"/>
              <a:pPr>
                <a:defRPr/>
              </a:pPr>
              <a:t>92</a:t>
            </a:fld>
            <a:endParaRPr lang="en-CA"/>
          </a:p>
        </p:txBody>
      </p:sp>
    </p:spTree>
    <p:extLst>
      <p:ext uri="{BB962C8B-B14F-4D97-AF65-F5344CB8AC3E}">
        <p14:creationId xmlns:p14="http://schemas.microsoft.com/office/powerpoint/2010/main" val="206176494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8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E290961-922B-4782-AC3A-56AC5F4A8DF7}" type="slidenum">
              <a:rPr lang="en-CA" smtClean="0"/>
              <a:pPr>
                <a:defRPr/>
              </a:pPr>
              <a:t>93</a:t>
            </a:fld>
            <a:endParaRPr lang="en-CA"/>
          </a:p>
        </p:txBody>
      </p:sp>
    </p:spTree>
    <p:extLst>
      <p:ext uri="{BB962C8B-B14F-4D97-AF65-F5344CB8AC3E}">
        <p14:creationId xmlns:p14="http://schemas.microsoft.com/office/powerpoint/2010/main" val="285622491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9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CA" altLang="en-US" dirty="0"/>
              <a:t>k current depth, 2^k number of node at depth k. h-k is the number of percolations </a:t>
            </a:r>
          </a:p>
        </p:txBody>
      </p:sp>
      <p:sp>
        <p:nvSpPr>
          <p:cNvPr id="4" name="Slide Number Placeholder 3"/>
          <p:cNvSpPr>
            <a:spLocks noGrp="1"/>
          </p:cNvSpPr>
          <p:nvPr>
            <p:ph type="sldNum" sz="quarter" idx="5"/>
          </p:nvPr>
        </p:nvSpPr>
        <p:spPr/>
        <p:txBody>
          <a:bodyPr/>
          <a:lstStyle/>
          <a:p>
            <a:pPr>
              <a:defRPr/>
            </a:pPr>
            <a:fld id="{D08641DD-DF16-4D4F-AF0F-228CDCD41C02}" type="slidenum">
              <a:rPr lang="en-CA" smtClean="0"/>
              <a:pPr>
                <a:defRPr/>
              </a:pPr>
              <a:t>94</a:t>
            </a:fld>
            <a:endParaRPr lang="en-CA"/>
          </a:p>
        </p:txBody>
      </p:sp>
    </p:spTree>
    <p:extLst>
      <p:ext uri="{BB962C8B-B14F-4D97-AF65-F5344CB8AC3E}">
        <p14:creationId xmlns:p14="http://schemas.microsoft.com/office/powerpoint/2010/main" val="301026197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1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89E7BAA1-2078-4024-9055-4FB5E584E651}" type="slidenum">
              <a:rPr lang="en-CA" smtClean="0"/>
              <a:pPr>
                <a:defRPr/>
              </a:pPr>
              <a:t>95</a:t>
            </a:fld>
            <a:endParaRPr lang="en-CA"/>
          </a:p>
        </p:txBody>
      </p:sp>
    </p:spTree>
    <p:extLst>
      <p:ext uri="{BB962C8B-B14F-4D97-AF65-F5344CB8AC3E}">
        <p14:creationId xmlns:p14="http://schemas.microsoft.com/office/powerpoint/2010/main" val="60702896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A7A3C0C-378A-4DE6-A30F-FB5DA6D1E9BB}" type="slidenum">
              <a:rPr lang="en-CA" smtClean="0"/>
              <a:pPr>
                <a:defRPr/>
              </a:pPr>
              <a:t>96</a:t>
            </a:fld>
            <a:endParaRPr lang="en-CA"/>
          </a:p>
        </p:txBody>
      </p:sp>
    </p:spTree>
    <p:extLst>
      <p:ext uri="{BB962C8B-B14F-4D97-AF65-F5344CB8AC3E}">
        <p14:creationId xmlns:p14="http://schemas.microsoft.com/office/powerpoint/2010/main" val="172695337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457D24B-B94A-4E87-B1B2-5E0E8F83E127}" type="slidenum">
              <a:rPr lang="en-CA" smtClean="0"/>
              <a:pPr>
                <a:defRPr/>
              </a:pPr>
              <a:t>97</a:t>
            </a:fld>
            <a:endParaRPr lang="en-CA"/>
          </a:p>
        </p:txBody>
      </p:sp>
    </p:spTree>
    <p:extLst>
      <p:ext uri="{BB962C8B-B14F-4D97-AF65-F5344CB8AC3E}">
        <p14:creationId xmlns:p14="http://schemas.microsoft.com/office/powerpoint/2010/main" val="27051229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E269B82-AD03-4BFC-87EB-CC9733CE4DA0}" type="slidenum">
              <a:rPr lang="en-CA" smtClean="0"/>
              <a:pPr>
                <a:defRPr/>
              </a:pPr>
              <a:t>98</a:t>
            </a:fld>
            <a:endParaRPr lang="en-CA"/>
          </a:p>
        </p:txBody>
      </p:sp>
    </p:spTree>
    <p:extLst>
      <p:ext uri="{BB962C8B-B14F-4D97-AF65-F5344CB8AC3E}">
        <p14:creationId xmlns:p14="http://schemas.microsoft.com/office/powerpoint/2010/main" val="1124941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C9C89CB-F400-4317-937D-CCB9628B7386}" type="slidenum">
              <a:rPr lang="en-CA" smtClean="0"/>
              <a:pPr>
                <a:defRPr/>
              </a:pPr>
              <a:t>10</a:t>
            </a:fld>
            <a:endParaRPr lang="en-CA"/>
          </a:p>
        </p:txBody>
      </p:sp>
    </p:spTree>
    <p:extLst>
      <p:ext uri="{BB962C8B-B14F-4D97-AF65-F5344CB8AC3E}">
        <p14:creationId xmlns:p14="http://schemas.microsoft.com/office/powerpoint/2010/main" val="40022586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C25915-588F-48A8-92DD-337F0A4EDC40}" type="slidenum">
              <a:rPr lang="en-US" altLang="zh-CN"/>
              <a:pPr/>
              <a:t>100</a:t>
            </a:fld>
            <a:endParaRPr lang="en-US" altLang="zh-CN"/>
          </a:p>
        </p:txBody>
      </p:sp>
      <p:sp>
        <p:nvSpPr>
          <p:cNvPr id="570370" name="Rectangle 2"/>
          <p:cNvSpPr>
            <a:spLocks noGrp="1" noRot="1" noChangeAspect="1" noChangeArrowheads="1" noTextEdit="1"/>
          </p:cNvSpPr>
          <p:nvPr>
            <p:ph type="sldImg"/>
          </p:nvPr>
        </p:nvSpPr>
        <p:spPr bwMode="auto">
          <a:xfrm>
            <a:off x="1171575" y="696913"/>
            <a:ext cx="4641850" cy="3481387"/>
          </a:xfrm>
          <a:prstGeom prst="rect">
            <a:avLst/>
          </a:prstGeom>
          <a:solidFill>
            <a:srgbClr val="FFFFFF"/>
          </a:solidFill>
          <a:ln>
            <a:solidFill>
              <a:srgbClr val="000000"/>
            </a:solidFill>
            <a:miter lim="800000"/>
            <a:headEnd/>
            <a:tailEnd/>
          </a:ln>
        </p:spPr>
      </p:sp>
      <p:sp>
        <p:nvSpPr>
          <p:cNvPr id="570371" name="Rectangle 3"/>
          <p:cNvSpPr>
            <a:spLocks noGrp="1" noChangeArrowheads="1"/>
          </p:cNvSpPr>
          <p:nvPr>
            <p:ph type="body" idx="1"/>
          </p:nvPr>
        </p:nvSpPr>
        <p:spPr bwMode="auto">
          <a:xfrm>
            <a:off x="930275" y="4410075"/>
            <a:ext cx="5124450" cy="4176713"/>
          </a:xfrm>
          <a:prstGeom prst="rect">
            <a:avLst/>
          </a:prstGeom>
          <a:solidFill>
            <a:srgbClr val="FFFFFF"/>
          </a:solidFill>
          <a:ln>
            <a:solidFill>
              <a:srgbClr val="000000"/>
            </a:solidFill>
            <a:miter lim="800000"/>
            <a:headEnd/>
            <a:tailEnd/>
          </a:ln>
        </p:spPr>
        <p:txBody>
          <a:bodyPr lIns="92821" tIns="46410" rIns="92821" bIns="46410"/>
          <a:lstStyle/>
          <a:p>
            <a:r>
              <a:rPr lang="en-US" altLang="zh-CN" dirty="0"/>
              <a:t>Pull other slide back up and ask how long it takes. </a:t>
            </a:r>
          </a:p>
          <a:p>
            <a:r>
              <a:rPr lang="en-US" altLang="zh-CN" dirty="0"/>
              <a:t>O(n log n) </a:t>
            </a:r>
            <a:r>
              <a:rPr lang="en-US" altLang="zh-CN" b="1" dirty="0"/>
              <a:t>worst</a:t>
            </a:r>
            <a:r>
              <a:rPr lang="en-US" altLang="zh-CN" dirty="0"/>
              <a:t> case, but O(n) average case.</a:t>
            </a:r>
          </a:p>
          <a:p>
            <a:r>
              <a:rPr lang="en-US" altLang="zh-CN" dirty="0"/>
              <a:t>Can we get a worst case O(n) bound?</a:t>
            </a:r>
          </a:p>
          <a:p>
            <a:endParaRPr lang="en-US" altLang="zh-CN" dirty="0"/>
          </a:p>
          <a:p>
            <a:r>
              <a:rPr lang="en-US" altLang="zh-CN" dirty="0"/>
              <a:t>Let’s try pretending it’s a heap already and just fixing the heap-order property. </a:t>
            </a:r>
          </a:p>
          <a:p>
            <a:endParaRPr lang="en-US" altLang="zh-CN" dirty="0"/>
          </a:p>
          <a:p>
            <a:r>
              <a:rPr lang="en-US" altLang="zh-CN" dirty="0"/>
              <a:t>The red nodes are the ones that are out of order.</a:t>
            </a:r>
          </a:p>
          <a:p>
            <a:endParaRPr lang="en-US" altLang="zh-CN" dirty="0"/>
          </a:p>
          <a:p>
            <a:r>
              <a:rPr lang="en-US" altLang="zh-CN" dirty="0"/>
              <a:t>Question: which nodes MIGHT be out of order in any heap?</a:t>
            </a:r>
          </a:p>
        </p:txBody>
      </p:sp>
    </p:spTree>
    <p:extLst>
      <p:ext uri="{BB962C8B-B14F-4D97-AF65-F5344CB8AC3E}">
        <p14:creationId xmlns:p14="http://schemas.microsoft.com/office/powerpoint/2010/main" val="403411690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90E872-8FFE-4307-BDC0-31AC15D9266F}" type="slidenum">
              <a:rPr lang="en-US" altLang="zh-CN"/>
              <a:pPr/>
              <a:t>101</a:t>
            </a:fld>
            <a:endParaRPr lang="en-US" altLang="zh-CN"/>
          </a:p>
        </p:txBody>
      </p:sp>
      <p:sp>
        <p:nvSpPr>
          <p:cNvPr id="572418" name="Rectangle 2"/>
          <p:cNvSpPr>
            <a:spLocks noGrp="1" noRot="1" noChangeAspect="1" noChangeArrowheads="1" noTextEdit="1"/>
          </p:cNvSpPr>
          <p:nvPr>
            <p:ph type="sldImg"/>
          </p:nvPr>
        </p:nvSpPr>
        <p:spPr bwMode="auto">
          <a:xfrm>
            <a:off x="1171575" y="696913"/>
            <a:ext cx="4641850" cy="3481387"/>
          </a:xfrm>
          <a:prstGeom prst="rect">
            <a:avLst/>
          </a:prstGeom>
          <a:solidFill>
            <a:srgbClr val="FFFFFF"/>
          </a:solidFill>
          <a:ln>
            <a:solidFill>
              <a:srgbClr val="000000"/>
            </a:solidFill>
            <a:miter lim="800000"/>
            <a:headEnd/>
            <a:tailEnd/>
          </a:ln>
        </p:spPr>
      </p:sp>
      <p:sp>
        <p:nvSpPr>
          <p:cNvPr id="572419" name="Rectangle 3"/>
          <p:cNvSpPr>
            <a:spLocks noGrp="1" noChangeArrowheads="1"/>
          </p:cNvSpPr>
          <p:nvPr>
            <p:ph type="body" idx="1"/>
          </p:nvPr>
        </p:nvSpPr>
        <p:spPr bwMode="auto">
          <a:xfrm>
            <a:off x="930275" y="4410075"/>
            <a:ext cx="5124450" cy="4176713"/>
          </a:xfrm>
          <a:prstGeom prst="rect">
            <a:avLst/>
          </a:prstGeom>
          <a:solidFill>
            <a:srgbClr val="FFFFFF"/>
          </a:solidFill>
          <a:ln>
            <a:solidFill>
              <a:srgbClr val="000000"/>
            </a:solidFill>
            <a:miter lim="800000"/>
            <a:headEnd/>
            <a:tailEnd/>
          </a:ln>
        </p:spPr>
        <p:txBody>
          <a:bodyPr lIns="92821" tIns="46410" rIns="92821" bIns="46410"/>
          <a:lstStyle/>
          <a:p>
            <a:endParaRPr lang="zh-CN" altLang="zh-CN"/>
          </a:p>
        </p:txBody>
      </p:sp>
    </p:spTree>
    <p:extLst>
      <p:ext uri="{BB962C8B-B14F-4D97-AF65-F5344CB8AC3E}">
        <p14:creationId xmlns:p14="http://schemas.microsoft.com/office/powerpoint/2010/main" val="404229295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13F21C-6C1F-4FCF-9E8B-772651AFD5F7}" type="slidenum">
              <a:rPr lang="en-US" altLang="zh-CN"/>
              <a:pPr/>
              <a:t>102</a:t>
            </a:fld>
            <a:endParaRPr lang="en-US" altLang="zh-CN"/>
          </a:p>
        </p:txBody>
      </p:sp>
      <p:sp>
        <p:nvSpPr>
          <p:cNvPr id="574466" name="Rectangle 2"/>
          <p:cNvSpPr>
            <a:spLocks noGrp="1" noRot="1" noChangeAspect="1" noChangeArrowheads="1" noTextEdit="1"/>
          </p:cNvSpPr>
          <p:nvPr>
            <p:ph type="sldImg"/>
          </p:nvPr>
        </p:nvSpPr>
        <p:spPr bwMode="auto">
          <a:xfrm>
            <a:off x="1171575" y="696913"/>
            <a:ext cx="4641850" cy="3481387"/>
          </a:xfrm>
          <a:prstGeom prst="rect">
            <a:avLst/>
          </a:prstGeom>
          <a:solidFill>
            <a:srgbClr val="FFFFFF"/>
          </a:solidFill>
          <a:ln>
            <a:solidFill>
              <a:srgbClr val="000000"/>
            </a:solidFill>
            <a:miter lim="800000"/>
            <a:headEnd/>
            <a:tailEnd/>
          </a:ln>
        </p:spPr>
      </p:sp>
      <p:sp>
        <p:nvSpPr>
          <p:cNvPr id="574467" name="Rectangle 3"/>
          <p:cNvSpPr>
            <a:spLocks noGrp="1" noChangeArrowheads="1"/>
          </p:cNvSpPr>
          <p:nvPr>
            <p:ph type="body" idx="1"/>
          </p:nvPr>
        </p:nvSpPr>
        <p:spPr bwMode="auto">
          <a:xfrm>
            <a:off x="930275" y="4410075"/>
            <a:ext cx="5124450" cy="4176713"/>
          </a:xfrm>
          <a:prstGeom prst="rect">
            <a:avLst/>
          </a:prstGeom>
          <a:solidFill>
            <a:srgbClr val="FFFFFF"/>
          </a:solidFill>
          <a:ln>
            <a:solidFill>
              <a:srgbClr val="000000"/>
            </a:solidFill>
            <a:miter lim="800000"/>
            <a:headEnd/>
            <a:tailEnd/>
          </a:ln>
        </p:spPr>
        <p:txBody>
          <a:bodyPr lIns="92821" tIns="46410" rIns="92821" bIns="46410"/>
          <a:lstStyle/>
          <a:p>
            <a:r>
              <a:rPr lang="en-US" altLang="zh-CN" dirty="0"/>
              <a:t>How long does this take? Well, everything above the fringe might move 1 step.</a:t>
            </a:r>
          </a:p>
          <a:p>
            <a:endParaRPr lang="en-US" altLang="zh-CN" dirty="0"/>
          </a:p>
          <a:p>
            <a:r>
              <a:rPr lang="en-US" altLang="zh-CN" dirty="0"/>
              <a:t>Everything height 2 or greater might move 2 steps.</a:t>
            </a:r>
          </a:p>
          <a:p>
            <a:endParaRPr lang="en-US" altLang="zh-CN" dirty="0"/>
          </a:p>
          <a:p>
            <a:r>
              <a:rPr lang="en-US" altLang="zh-CN" dirty="0"/>
              <a:t>…</a:t>
            </a:r>
          </a:p>
          <a:p>
            <a:endParaRPr lang="en-US" altLang="zh-CN" dirty="0"/>
          </a:p>
          <a:p>
            <a:r>
              <a:rPr lang="en-US" altLang="zh-CN" dirty="0"/>
              <a:t>In other words n * Sum I=0 to n of I/2</a:t>
            </a:r>
            <a:r>
              <a:rPr lang="en-US" altLang="zh-CN" baseline="30000" dirty="0"/>
              <a:t>i</a:t>
            </a:r>
            <a:endParaRPr lang="en-US" altLang="zh-CN" dirty="0"/>
          </a:p>
          <a:p>
            <a:r>
              <a:rPr lang="en-US" altLang="zh-CN" dirty="0"/>
              <a:t>But, this is (as n-&gt;</a:t>
            </a:r>
            <a:r>
              <a:rPr lang="en-US" altLang="zh-CN" dirty="0" err="1"/>
              <a:t>inf</a:t>
            </a:r>
            <a:r>
              <a:rPr lang="en-US" altLang="zh-CN" dirty="0"/>
              <a:t>) just 2. See chapter I to see why.</a:t>
            </a:r>
          </a:p>
          <a:p>
            <a:endParaRPr lang="en-US" altLang="zh-CN" dirty="0"/>
          </a:p>
          <a:p>
            <a:r>
              <a:rPr lang="en-US" altLang="zh-CN" dirty="0"/>
              <a:t>So, the runtime is O(n).</a:t>
            </a:r>
          </a:p>
          <a:p>
            <a:endParaRPr lang="en-US" altLang="zh-CN" dirty="0"/>
          </a:p>
        </p:txBody>
      </p:sp>
    </p:spTree>
    <p:extLst>
      <p:ext uri="{BB962C8B-B14F-4D97-AF65-F5344CB8AC3E}">
        <p14:creationId xmlns:p14="http://schemas.microsoft.com/office/powerpoint/2010/main" val="371338550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1326E2C-2874-43C9-98E3-B783F5130BD1}" type="slidenum">
              <a:rPr lang="en-US" altLang="zh-CN"/>
              <a:pPr/>
              <a:t>103</a:t>
            </a:fld>
            <a:endParaRPr lang="en-US" altLang="zh-CN"/>
          </a:p>
        </p:txBody>
      </p:sp>
      <p:sp>
        <p:nvSpPr>
          <p:cNvPr id="576514" name="Rectangle 2"/>
          <p:cNvSpPr>
            <a:spLocks noGrp="1" noRot="1" noChangeAspect="1" noChangeArrowheads="1" noTextEdit="1"/>
          </p:cNvSpPr>
          <p:nvPr>
            <p:ph type="sldImg"/>
          </p:nvPr>
        </p:nvSpPr>
        <p:spPr bwMode="auto">
          <a:xfrm>
            <a:off x="1171575" y="696913"/>
            <a:ext cx="4641850" cy="3481387"/>
          </a:xfrm>
          <a:prstGeom prst="rect">
            <a:avLst/>
          </a:prstGeom>
          <a:solidFill>
            <a:srgbClr val="FFFFFF"/>
          </a:solidFill>
          <a:ln>
            <a:solidFill>
              <a:srgbClr val="000000"/>
            </a:solidFill>
            <a:miter lim="800000"/>
            <a:headEnd/>
            <a:tailEnd/>
          </a:ln>
        </p:spPr>
      </p:sp>
      <p:sp>
        <p:nvSpPr>
          <p:cNvPr id="576515" name="Rectangle 3"/>
          <p:cNvSpPr>
            <a:spLocks noGrp="1" noChangeArrowheads="1"/>
          </p:cNvSpPr>
          <p:nvPr>
            <p:ph type="body" idx="1"/>
          </p:nvPr>
        </p:nvSpPr>
        <p:spPr bwMode="auto">
          <a:xfrm>
            <a:off x="930275" y="4410075"/>
            <a:ext cx="5124450" cy="4176713"/>
          </a:xfrm>
          <a:prstGeom prst="rect">
            <a:avLst/>
          </a:prstGeom>
          <a:solidFill>
            <a:srgbClr val="FFFFFF"/>
          </a:solidFill>
          <a:ln>
            <a:solidFill>
              <a:srgbClr val="000000"/>
            </a:solidFill>
            <a:miter lim="800000"/>
            <a:headEnd/>
            <a:tailEnd/>
          </a:ln>
        </p:spPr>
        <p:txBody>
          <a:bodyPr lIns="92885" tIns="46442" rIns="92885" bIns="46442"/>
          <a:lstStyle/>
          <a:p>
            <a:r>
              <a:rPr lang="en-US" altLang="zh-CN" dirty="0"/>
              <a:t>Fact: size of a perfect binary tree doubles (+1) with each additional layer</a:t>
            </a:r>
          </a:p>
        </p:txBody>
      </p:sp>
    </p:spTree>
    <p:extLst>
      <p:ext uri="{BB962C8B-B14F-4D97-AF65-F5344CB8AC3E}">
        <p14:creationId xmlns:p14="http://schemas.microsoft.com/office/powerpoint/2010/main" val="420348650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57E4DE2-5498-4B5B-93BA-DE3912810A07}" type="slidenum">
              <a:rPr lang="en-CA" smtClean="0"/>
              <a:pPr>
                <a:defRPr/>
              </a:pPr>
              <a:t>104</a:t>
            </a:fld>
            <a:endParaRPr lang="en-CA"/>
          </a:p>
        </p:txBody>
      </p:sp>
    </p:spTree>
    <p:extLst>
      <p:ext uri="{BB962C8B-B14F-4D97-AF65-F5344CB8AC3E}">
        <p14:creationId xmlns:p14="http://schemas.microsoft.com/office/powerpoint/2010/main" val="280846295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EDB64ABD-EC89-479C-8949-A3518223425F}" type="slidenum">
              <a:rPr lang="en-CA" smtClean="0"/>
              <a:pPr>
                <a:defRPr/>
              </a:pPr>
              <a:t>107</a:t>
            </a:fld>
            <a:endParaRPr lang="en-CA"/>
          </a:p>
        </p:txBody>
      </p:sp>
    </p:spTree>
    <p:extLst>
      <p:ext uri="{BB962C8B-B14F-4D97-AF65-F5344CB8AC3E}">
        <p14:creationId xmlns:p14="http://schemas.microsoft.com/office/powerpoint/2010/main" val="193896053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8353756-2EEB-4B0D-A49B-B625459D3845}" type="slidenum">
              <a:rPr lang="en-CA" smtClean="0"/>
              <a:pPr>
                <a:defRPr/>
              </a:pPr>
              <a:t>108</a:t>
            </a:fld>
            <a:endParaRPr lang="en-CA"/>
          </a:p>
        </p:txBody>
      </p:sp>
    </p:spTree>
    <p:extLst>
      <p:ext uri="{BB962C8B-B14F-4D97-AF65-F5344CB8AC3E}">
        <p14:creationId xmlns:p14="http://schemas.microsoft.com/office/powerpoint/2010/main" val="131154306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687F9D7-B62D-40DD-8ACD-E5D3A2F19A57}" type="slidenum">
              <a:rPr lang="en-CA" smtClean="0"/>
              <a:pPr>
                <a:defRPr/>
              </a:pPr>
              <a:t>109</a:t>
            </a:fld>
            <a:endParaRPr lang="en-CA"/>
          </a:p>
        </p:txBody>
      </p:sp>
    </p:spTree>
    <p:extLst>
      <p:ext uri="{BB962C8B-B14F-4D97-AF65-F5344CB8AC3E}">
        <p14:creationId xmlns:p14="http://schemas.microsoft.com/office/powerpoint/2010/main" val="413443430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66D7D85-D3DA-4913-87DF-D3F6909DF9BF}" type="slidenum">
              <a:rPr lang="en-CA" smtClean="0"/>
              <a:pPr>
                <a:defRPr/>
              </a:pPr>
              <a:t>110</a:t>
            </a:fld>
            <a:endParaRPr lang="en-CA"/>
          </a:p>
        </p:txBody>
      </p:sp>
    </p:spTree>
    <p:extLst>
      <p:ext uri="{BB962C8B-B14F-4D97-AF65-F5344CB8AC3E}">
        <p14:creationId xmlns:p14="http://schemas.microsoft.com/office/powerpoint/2010/main" val="203188884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B75D96C8-3644-4B23-92CA-D252BE35A3C3}" type="slidenum">
              <a:rPr lang="en-CA" smtClean="0"/>
              <a:pPr>
                <a:defRPr/>
              </a:pPr>
              <a:t>111</a:t>
            </a:fld>
            <a:endParaRPr lang="en-CA"/>
          </a:p>
        </p:txBody>
      </p:sp>
    </p:spTree>
    <p:extLst>
      <p:ext uri="{BB962C8B-B14F-4D97-AF65-F5344CB8AC3E}">
        <p14:creationId xmlns:p14="http://schemas.microsoft.com/office/powerpoint/2010/main" val="9497014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4" name="Picture 2" descr="C:\Users\dwharder\Desktop\cc.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97863" y="6373813"/>
            <a:ext cx="6794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1412170" y="2023872"/>
            <a:ext cx="7211568" cy="1329137"/>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069369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b="0"/>
            </a:lvl1pPr>
          </a:lstStyle>
          <a:p>
            <a:r>
              <a:rPr lang="en-US" dirty="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extLst>
      <p:ext uri="{BB962C8B-B14F-4D97-AF65-F5344CB8AC3E}">
        <p14:creationId xmlns:p14="http://schemas.microsoft.com/office/powerpoint/2010/main" val="1860306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a:t>Click to edit Master title style</a:t>
            </a:r>
            <a:endParaRPr lang="en-CA" dirty="0"/>
          </a:p>
        </p:txBody>
      </p:sp>
    </p:spTree>
    <p:extLst>
      <p:ext uri="{BB962C8B-B14F-4D97-AF65-F5344CB8AC3E}">
        <p14:creationId xmlns:p14="http://schemas.microsoft.com/office/powerpoint/2010/main" val="2693978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dirty="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extLst>
      <p:ext uri="{BB962C8B-B14F-4D97-AF65-F5344CB8AC3E}">
        <p14:creationId xmlns:p14="http://schemas.microsoft.com/office/powerpoint/2010/main" val="8975983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CA" altLang="en-US"/>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CA" alt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Lst>
  <p:hf sldNum="0"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CA"/>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solidFill>
                <a:prstClr val="black">
                  <a:tint val="75000"/>
                </a:prstClr>
              </a:solidFill>
            </a:endParaRPr>
          </a:p>
        </p:txBody>
      </p:sp>
    </p:spTree>
    <p:extLst>
      <p:ext uri="{BB962C8B-B14F-4D97-AF65-F5344CB8AC3E}">
        <p14:creationId xmlns:p14="http://schemas.microsoft.com/office/powerpoint/2010/main" val="3848442096"/>
      </p:ext>
    </p:extLst>
  </p:cSld>
  <p:clrMap bg1="lt1" tx1="dk1" bg2="lt2" tx2="dk2" accent1="accent1" accent2="accent2" accent3="accent3" accent4="accent4" accent5="accent5" accent6="accent6" hlink="hlink" folHlink="folHlink"/>
  <p:sldLayoutIdLst>
    <p:sldLayoutId id="2147483796" r:id="rId1"/>
    <p:sldLayoutId id="2147483797" r:id="rId2"/>
  </p:sldLayoutIdLst>
  <p:hf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70.wmf"/><Relationship Id="rId4" Type="http://schemas.openxmlformats.org/officeDocument/2006/relationships/oleObject" Target="../embeddings/oleObject2.bin"/></Relationships>
</file>

<file path=ppt/slides/_rels/slide10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1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1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1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1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2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2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12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67.wmf"/><Relationship Id="rId4" Type="http://schemas.openxmlformats.org/officeDocument/2006/relationships/oleObject" Target="../embeddings/oleObject1.bin"/></Relationships>
</file>

<file path=ppt/slides/_rels/slide9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ctrTitle"/>
          </p:nvPr>
        </p:nvSpPr>
        <p:spPr>
          <a:xfrm>
            <a:off x="685800" y="2286000"/>
            <a:ext cx="7772400" cy="1143000"/>
          </a:xfrm>
        </p:spPr>
        <p:txBody>
          <a:bodyPr anchor="ctr"/>
          <a:lstStyle/>
          <a:p>
            <a:pPr eaLnBrk="1" hangingPunct="1"/>
            <a:r>
              <a:rPr lang="en-US" altLang="zh-CN" sz="4400" dirty="0"/>
              <a:t>CS101 Data Structure</a:t>
            </a:r>
          </a:p>
        </p:txBody>
      </p:sp>
      <p:sp>
        <p:nvSpPr>
          <p:cNvPr id="7" name="Subtitle 1"/>
          <p:cNvSpPr txBox="1">
            <a:spLocks/>
          </p:cNvSpPr>
          <p:nvPr/>
        </p:nvSpPr>
        <p:spPr>
          <a:xfrm>
            <a:off x="1143000" y="3602038"/>
            <a:ext cx="6858000" cy="1655762"/>
          </a:xfrm>
          <a:prstGeom prst="rect">
            <a:avLst/>
          </a:prstGeom>
        </p:spPr>
        <p:txBody>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1" hangingPunct="1">
              <a:buNone/>
            </a:pPr>
            <a:r>
              <a:rPr lang="en-US" altLang="zh-CN" dirty="0"/>
              <a:t>Heaps and Priority Queues</a:t>
            </a:r>
            <a:endParaRPr lang="en-US" altLang="zh-CN" dirty="0">
              <a:solidFill>
                <a:prstClr val="black"/>
              </a:solidFill>
            </a:endParaRPr>
          </a:p>
          <a:p>
            <a:pPr marL="0" indent="0" algn="ctr" eaLnBrk="1" hangingPunct="1">
              <a:buFont typeface="Arial" charset="0"/>
              <a:buNone/>
            </a:pPr>
            <a:r>
              <a:rPr lang="en-US" altLang="zh-CN" dirty="0">
                <a:solidFill>
                  <a:prstClr val="black"/>
                </a:solidFill>
              </a:rPr>
              <a:t>Textbook </a:t>
            </a:r>
            <a:r>
              <a:rPr lang="en-US" altLang="zh-CN" dirty="0" err="1">
                <a:solidFill>
                  <a:prstClr val="black"/>
                </a:solidFill>
              </a:rPr>
              <a:t>Ch</a:t>
            </a:r>
            <a:r>
              <a:rPr lang="en-US" altLang="zh-CN" dirty="0">
                <a:solidFill>
                  <a:prstClr val="black"/>
                </a:solidFill>
              </a:rPr>
              <a:t> 6</a:t>
            </a:r>
            <a:endParaRPr lang="zh-CN" altLang="en-US" dirty="0">
              <a:solidFill>
                <a:prstClr val="black"/>
              </a:solidFill>
            </a:endParaRPr>
          </a:p>
        </p:txBody>
      </p:sp>
    </p:spTree>
    <p:extLst>
      <p:ext uri="{BB962C8B-B14F-4D97-AF65-F5344CB8AC3E}">
        <p14:creationId xmlns:p14="http://schemas.microsoft.com/office/powerpoint/2010/main" val="3674162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Application</a:t>
            </a:r>
            <a:endParaRPr lang="zh-CN" altLang="en-US" dirty="0"/>
          </a:p>
        </p:txBody>
      </p:sp>
      <p:sp>
        <p:nvSpPr>
          <p:cNvPr id="3" name="Content Placeholder 2"/>
          <p:cNvSpPr>
            <a:spLocks noGrp="1"/>
          </p:cNvSpPr>
          <p:nvPr>
            <p:ph idx="1"/>
          </p:nvPr>
        </p:nvSpPr>
        <p:spPr/>
        <p:txBody>
          <a:bodyPr/>
          <a:lstStyle/>
          <a:p>
            <a:pPr marL="0" indent="0">
              <a:buNone/>
            </a:pPr>
            <a:r>
              <a:rPr lang="en-US" altLang="en-US" dirty="0">
                <a:latin typeface="Arial" charset="0"/>
                <a:cs typeface="Arial" charset="0"/>
              </a:rPr>
              <a:t>We will see later how priority queue is used in Huffman coding.</a:t>
            </a:r>
          </a:p>
          <a:p>
            <a:endParaRPr lang="zh-CN" altLang="en-US" dirty="0"/>
          </a:p>
        </p:txBody>
      </p:sp>
      <p:sp>
        <p:nvSpPr>
          <p:cNvPr id="4" name="Rectangle 3"/>
          <p:cNvSpPr>
            <a:spLocks noChangeArrowheads="1"/>
          </p:cNvSpPr>
          <p:nvPr/>
        </p:nvSpPr>
        <p:spPr bwMode="auto">
          <a:xfrm>
            <a:off x="611560" y="2924944"/>
            <a:ext cx="8001000" cy="438150"/>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buFontTx/>
              <a:buChar char="•"/>
            </a:pPr>
            <a:endParaRPr lang="zh-CN" altLang="en-US" sz="2800">
              <a:latin typeface="Courier New" panose="02070309020205020404" pitchFamily="49" charset="0"/>
            </a:endParaRPr>
          </a:p>
        </p:txBody>
      </p:sp>
      <p:sp>
        <p:nvSpPr>
          <p:cNvPr id="5" name="Line 4"/>
          <p:cNvSpPr>
            <a:spLocks noChangeShapeType="1"/>
          </p:cNvSpPr>
          <p:nvPr/>
        </p:nvSpPr>
        <p:spPr bwMode="auto">
          <a:xfrm>
            <a:off x="1983160" y="2924944"/>
            <a:ext cx="0" cy="43815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5"/>
          <p:cNvSpPr>
            <a:spLocks noChangeShapeType="1"/>
          </p:cNvSpPr>
          <p:nvPr/>
        </p:nvSpPr>
        <p:spPr bwMode="auto">
          <a:xfrm>
            <a:off x="3246810" y="2924944"/>
            <a:ext cx="0" cy="43815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6"/>
          <p:cNvSpPr>
            <a:spLocks noChangeShapeType="1"/>
          </p:cNvSpPr>
          <p:nvPr/>
        </p:nvSpPr>
        <p:spPr bwMode="auto">
          <a:xfrm>
            <a:off x="4512048" y="2924944"/>
            <a:ext cx="0" cy="43815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7"/>
          <p:cNvSpPr>
            <a:spLocks noChangeShapeType="1"/>
          </p:cNvSpPr>
          <p:nvPr/>
        </p:nvSpPr>
        <p:spPr bwMode="auto">
          <a:xfrm>
            <a:off x="5777285" y="2924944"/>
            <a:ext cx="0" cy="43815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8"/>
          <p:cNvSpPr>
            <a:spLocks noChangeShapeType="1"/>
          </p:cNvSpPr>
          <p:nvPr/>
        </p:nvSpPr>
        <p:spPr bwMode="auto">
          <a:xfrm>
            <a:off x="7042523" y="2924944"/>
            <a:ext cx="0" cy="43815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10"/>
          <p:cNvSpPr>
            <a:spLocks noChangeShapeType="1"/>
          </p:cNvSpPr>
          <p:nvPr/>
        </p:nvSpPr>
        <p:spPr bwMode="auto">
          <a:xfrm rot="2537517">
            <a:off x="6137648" y="4593407"/>
            <a:ext cx="141287" cy="2698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Text Box 11"/>
          <p:cNvSpPr txBox="1">
            <a:spLocks noChangeArrowheads="1"/>
          </p:cNvSpPr>
          <p:nvPr/>
        </p:nvSpPr>
        <p:spPr bwMode="auto">
          <a:xfrm>
            <a:off x="5850310" y="4858519"/>
            <a:ext cx="400050" cy="5143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E</a:t>
            </a:r>
          </a:p>
          <a:p>
            <a:pPr>
              <a:lnSpc>
                <a:spcPct val="0"/>
              </a:lnSpc>
              <a:spcBef>
                <a:spcPct val="50000"/>
              </a:spcBef>
              <a:buFontTx/>
              <a:buNone/>
            </a:pPr>
            <a:r>
              <a:rPr lang="en-US" altLang="zh-CN" sz="1800">
                <a:latin typeface="Courier New" panose="02070309020205020404" pitchFamily="49" charset="0"/>
              </a:rPr>
              <a:t>1</a:t>
            </a:r>
            <a:endParaRPr lang="en-US" altLang="zh-CN" sz="2800">
              <a:latin typeface="Courier New" panose="02070309020205020404" pitchFamily="49" charset="0"/>
            </a:endParaRPr>
          </a:p>
        </p:txBody>
      </p:sp>
      <p:sp>
        <p:nvSpPr>
          <p:cNvPr id="12" name="Text Box 12"/>
          <p:cNvSpPr txBox="1">
            <a:spLocks noChangeArrowheads="1"/>
          </p:cNvSpPr>
          <p:nvPr/>
        </p:nvSpPr>
        <p:spPr bwMode="auto">
          <a:xfrm>
            <a:off x="6317035" y="4858519"/>
            <a:ext cx="400050" cy="5143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i</a:t>
            </a:r>
          </a:p>
          <a:p>
            <a:pPr>
              <a:lnSpc>
                <a:spcPct val="0"/>
              </a:lnSpc>
              <a:spcBef>
                <a:spcPct val="50000"/>
              </a:spcBef>
              <a:buFontTx/>
              <a:buNone/>
            </a:pPr>
            <a:r>
              <a:rPr lang="en-US" altLang="zh-CN" sz="1800">
                <a:latin typeface="Courier New" panose="02070309020205020404" pitchFamily="49" charset="0"/>
              </a:rPr>
              <a:t>1</a:t>
            </a:r>
            <a:endParaRPr lang="en-US" altLang="zh-CN" sz="2800">
              <a:latin typeface="Courier New" panose="02070309020205020404" pitchFamily="49" charset="0"/>
            </a:endParaRPr>
          </a:p>
        </p:txBody>
      </p:sp>
      <p:sp>
        <p:nvSpPr>
          <p:cNvPr id="13" name="Text Box 13"/>
          <p:cNvSpPr txBox="1">
            <a:spLocks noChangeArrowheads="1"/>
          </p:cNvSpPr>
          <p:nvPr/>
        </p:nvSpPr>
        <p:spPr bwMode="auto">
          <a:xfrm>
            <a:off x="2421310" y="3812357"/>
            <a:ext cx="514350" cy="78898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sp</a:t>
            </a:r>
          </a:p>
          <a:p>
            <a:pPr>
              <a:spcBef>
                <a:spcPct val="50000"/>
              </a:spcBef>
              <a:buFontTx/>
              <a:buNone/>
            </a:pPr>
            <a:r>
              <a:rPr lang="en-US" altLang="zh-CN" sz="1800">
                <a:latin typeface="Courier New" panose="02070309020205020404" pitchFamily="49" charset="0"/>
              </a:rPr>
              <a:t>4</a:t>
            </a:r>
          </a:p>
        </p:txBody>
      </p:sp>
      <p:sp>
        <p:nvSpPr>
          <p:cNvPr id="14" name="Text Box 14"/>
          <p:cNvSpPr txBox="1">
            <a:spLocks noChangeArrowheads="1"/>
          </p:cNvSpPr>
          <p:nvPr/>
        </p:nvSpPr>
        <p:spPr bwMode="auto">
          <a:xfrm>
            <a:off x="8041060" y="3793307"/>
            <a:ext cx="400050" cy="78898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e</a:t>
            </a:r>
          </a:p>
          <a:p>
            <a:pPr>
              <a:spcBef>
                <a:spcPct val="50000"/>
              </a:spcBef>
              <a:buFontTx/>
              <a:buNone/>
            </a:pPr>
            <a:r>
              <a:rPr lang="en-US" altLang="zh-CN" sz="1800">
                <a:latin typeface="Courier New" panose="02070309020205020404" pitchFamily="49" charset="0"/>
              </a:rPr>
              <a:t>8</a:t>
            </a:r>
          </a:p>
        </p:txBody>
      </p:sp>
      <p:sp>
        <p:nvSpPr>
          <p:cNvPr id="15" name="Line 15"/>
          <p:cNvSpPr>
            <a:spLocks noChangeShapeType="1"/>
          </p:cNvSpPr>
          <p:nvPr/>
        </p:nvSpPr>
        <p:spPr bwMode="auto">
          <a:xfrm rot="19062483" flipH="1">
            <a:off x="6424985" y="4604519"/>
            <a:ext cx="130175" cy="2365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Text Box 16"/>
          <p:cNvSpPr txBox="1">
            <a:spLocks noChangeArrowheads="1"/>
          </p:cNvSpPr>
          <p:nvPr/>
        </p:nvSpPr>
        <p:spPr bwMode="auto">
          <a:xfrm>
            <a:off x="6226548" y="4206057"/>
            <a:ext cx="400050" cy="37623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2</a:t>
            </a:r>
          </a:p>
        </p:txBody>
      </p:sp>
      <p:sp>
        <p:nvSpPr>
          <p:cNvPr id="17" name="Line 17"/>
          <p:cNvSpPr>
            <a:spLocks noChangeShapeType="1"/>
          </p:cNvSpPr>
          <p:nvPr/>
        </p:nvSpPr>
        <p:spPr bwMode="auto">
          <a:xfrm rot="2537517">
            <a:off x="6986960" y="4588644"/>
            <a:ext cx="117475" cy="2762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Text Box 18"/>
          <p:cNvSpPr txBox="1">
            <a:spLocks noChangeArrowheads="1"/>
          </p:cNvSpPr>
          <p:nvPr/>
        </p:nvSpPr>
        <p:spPr bwMode="auto">
          <a:xfrm>
            <a:off x="6807573" y="4863282"/>
            <a:ext cx="400050" cy="5143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y</a:t>
            </a:r>
          </a:p>
          <a:p>
            <a:pPr>
              <a:lnSpc>
                <a:spcPct val="0"/>
              </a:lnSpc>
              <a:spcBef>
                <a:spcPct val="50000"/>
              </a:spcBef>
              <a:buFontTx/>
              <a:buNone/>
            </a:pPr>
            <a:r>
              <a:rPr lang="en-US" altLang="zh-CN" sz="1800">
                <a:latin typeface="Courier New" panose="02070309020205020404" pitchFamily="49" charset="0"/>
              </a:rPr>
              <a:t>1</a:t>
            </a:r>
            <a:endParaRPr lang="en-US" altLang="zh-CN" sz="2800">
              <a:latin typeface="Courier New" panose="02070309020205020404" pitchFamily="49" charset="0"/>
            </a:endParaRPr>
          </a:p>
        </p:txBody>
      </p:sp>
      <p:sp>
        <p:nvSpPr>
          <p:cNvPr id="19" name="Text Box 19"/>
          <p:cNvSpPr txBox="1">
            <a:spLocks noChangeArrowheads="1"/>
          </p:cNvSpPr>
          <p:nvPr/>
        </p:nvSpPr>
        <p:spPr bwMode="auto">
          <a:xfrm>
            <a:off x="7260010" y="4858519"/>
            <a:ext cx="400050" cy="5143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l</a:t>
            </a:r>
          </a:p>
          <a:p>
            <a:pPr>
              <a:lnSpc>
                <a:spcPct val="0"/>
              </a:lnSpc>
              <a:spcBef>
                <a:spcPct val="50000"/>
              </a:spcBef>
              <a:buFontTx/>
              <a:buNone/>
            </a:pPr>
            <a:r>
              <a:rPr lang="en-US" altLang="zh-CN" sz="1800">
                <a:latin typeface="Courier New" panose="02070309020205020404" pitchFamily="49" charset="0"/>
              </a:rPr>
              <a:t>1</a:t>
            </a:r>
            <a:endParaRPr lang="en-US" altLang="zh-CN" sz="2800">
              <a:latin typeface="Courier New" panose="02070309020205020404" pitchFamily="49" charset="0"/>
            </a:endParaRPr>
          </a:p>
        </p:txBody>
      </p:sp>
      <p:sp>
        <p:nvSpPr>
          <p:cNvPr id="20" name="Text Box 20"/>
          <p:cNvSpPr txBox="1">
            <a:spLocks noChangeArrowheads="1"/>
          </p:cNvSpPr>
          <p:nvPr/>
        </p:nvSpPr>
        <p:spPr bwMode="auto">
          <a:xfrm>
            <a:off x="6950448" y="4206057"/>
            <a:ext cx="400050" cy="37623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2</a:t>
            </a:r>
          </a:p>
        </p:txBody>
      </p:sp>
      <p:sp>
        <p:nvSpPr>
          <p:cNvPr id="21" name="Line 21"/>
          <p:cNvSpPr>
            <a:spLocks noChangeShapeType="1"/>
          </p:cNvSpPr>
          <p:nvPr/>
        </p:nvSpPr>
        <p:spPr bwMode="auto">
          <a:xfrm rot="19062483" flipH="1">
            <a:off x="7282235" y="4612457"/>
            <a:ext cx="152400" cy="2270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2"/>
          <p:cNvSpPr>
            <a:spLocks noChangeShapeType="1"/>
          </p:cNvSpPr>
          <p:nvPr/>
        </p:nvSpPr>
        <p:spPr bwMode="auto">
          <a:xfrm rot="2537517">
            <a:off x="1144960" y="4136207"/>
            <a:ext cx="125413" cy="3127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Text Box 23"/>
          <p:cNvSpPr txBox="1">
            <a:spLocks noChangeArrowheads="1"/>
          </p:cNvSpPr>
          <p:nvPr/>
        </p:nvSpPr>
        <p:spPr bwMode="auto">
          <a:xfrm>
            <a:off x="944935" y="4439419"/>
            <a:ext cx="400050" cy="5143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k</a:t>
            </a:r>
          </a:p>
          <a:p>
            <a:pPr>
              <a:lnSpc>
                <a:spcPct val="0"/>
              </a:lnSpc>
              <a:spcBef>
                <a:spcPct val="50000"/>
              </a:spcBef>
              <a:buFontTx/>
              <a:buNone/>
            </a:pPr>
            <a:r>
              <a:rPr lang="en-US" altLang="zh-CN" sz="1800">
                <a:latin typeface="Courier New" panose="02070309020205020404" pitchFamily="49" charset="0"/>
              </a:rPr>
              <a:t>1</a:t>
            </a:r>
            <a:endParaRPr lang="en-US" altLang="zh-CN" sz="2800">
              <a:latin typeface="Courier New" panose="02070309020205020404" pitchFamily="49" charset="0"/>
            </a:endParaRPr>
          </a:p>
        </p:txBody>
      </p:sp>
      <p:sp>
        <p:nvSpPr>
          <p:cNvPr id="24" name="Text Box 24"/>
          <p:cNvSpPr txBox="1">
            <a:spLocks noChangeArrowheads="1"/>
          </p:cNvSpPr>
          <p:nvPr/>
        </p:nvSpPr>
        <p:spPr bwMode="auto">
          <a:xfrm>
            <a:off x="1397373" y="4439419"/>
            <a:ext cx="400050" cy="5143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a:t>
            </a:r>
          </a:p>
          <a:p>
            <a:pPr>
              <a:lnSpc>
                <a:spcPct val="0"/>
              </a:lnSpc>
              <a:spcBef>
                <a:spcPct val="50000"/>
              </a:spcBef>
              <a:buFontTx/>
              <a:buNone/>
            </a:pPr>
            <a:r>
              <a:rPr lang="en-US" altLang="zh-CN" sz="1800">
                <a:latin typeface="Courier New" panose="02070309020205020404" pitchFamily="49" charset="0"/>
              </a:rPr>
              <a:t>1</a:t>
            </a:r>
            <a:endParaRPr lang="en-US" altLang="zh-CN" sz="2800">
              <a:latin typeface="Courier New" panose="02070309020205020404" pitchFamily="49" charset="0"/>
            </a:endParaRPr>
          </a:p>
        </p:txBody>
      </p:sp>
      <p:sp>
        <p:nvSpPr>
          <p:cNvPr id="25" name="Text Box 25"/>
          <p:cNvSpPr txBox="1">
            <a:spLocks noChangeArrowheads="1"/>
          </p:cNvSpPr>
          <p:nvPr/>
        </p:nvSpPr>
        <p:spPr bwMode="auto">
          <a:xfrm>
            <a:off x="1202110" y="3744094"/>
            <a:ext cx="400050" cy="376238"/>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2</a:t>
            </a:r>
          </a:p>
        </p:txBody>
      </p:sp>
      <p:sp>
        <p:nvSpPr>
          <p:cNvPr id="26" name="Line 26"/>
          <p:cNvSpPr>
            <a:spLocks noChangeShapeType="1"/>
          </p:cNvSpPr>
          <p:nvPr/>
        </p:nvSpPr>
        <p:spPr bwMode="auto">
          <a:xfrm rot="19062483" flipH="1">
            <a:off x="1487860" y="4126682"/>
            <a:ext cx="125413" cy="3127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7"/>
          <p:cNvSpPr>
            <a:spLocks noChangeShapeType="1"/>
          </p:cNvSpPr>
          <p:nvPr/>
        </p:nvSpPr>
        <p:spPr bwMode="auto">
          <a:xfrm rot="2537517">
            <a:off x="3616698" y="4050482"/>
            <a:ext cx="125412" cy="3127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Text Box 28"/>
          <p:cNvSpPr txBox="1">
            <a:spLocks noChangeArrowheads="1"/>
          </p:cNvSpPr>
          <p:nvPr/>
        </p:nvSpPr>
        <p:spPr bwMode="auto">
          <a:xfrm>
            <a:off x="3416673" y="4353694"/>
            <a:ext cx="400050" cy="5143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r</a:t>
            </a:r>
          </a:p>
          <a:p>
            <a:pPr>
              <a:lnSpc>
                <a:spcPct val="0"/>
              </a:lnSpc>
              <a:spcBef>
                <a:spcPct val="50000"/>
              </a:spcBef>
              <a:buFontTx/>
              <a:buNone/>
            </a:pPr>
            <a:r>
              <a:rPr lang="en-US" altLang="zh-CN" sz="1800">
                <a:latin typeface="Courier New" panose="02070309020205020404" pitchFamily="49" charset="0"/>
              </a:rPr>
              <a:t>2</a:t>
            </a:r>
            <a:endParaRPr lang="en-US" altLang="zh-CN" sz="2800">
              <a:latin typeface="Courier New" panose="02070309020205020404" pitchFamily="49" charset="0"/>
            </a:endParaRPr>
          </a:p>
        </p:txBody>
      </p:sp>
      <p:sp>
        <p:nvSpPr>
          <p:cNvPr id="29" name="Text Box 29"/>
          <p:cNvSpPr txBox="1">
            <a:spLocks noChangeArrowheads="1"/>
          </p:cNvSpPr>
          <p:nvPr/>
        </p:nvSpPr>
        <p:spPr bwMode="auto">
          <a:xfrm>
            <a:off x="3869110" y="4353694"/>
            <a:ext cx="400050" cy="5143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s</a:t>
            </a:r>
          </a:p>
          <a:p>
            <a:pPr>
              <a:lnSpc>
                <a:spcPct val="0"/>
              </a:lnSpc>
              <a:spcBef>
                <a:spcPct val="50000"/>
              </a:spcBef>
              <a:buFontTx/>
              <a:buNone/>
            </a:pPr>
            <a:r>
              <a:rPr lang="en-US" altLang="zh-CN" sz="1800">
                <a:latin typeface="Courier New" panose="02070309020205020404" pitchFamily="49" charset="0"/>
              </a:rPr>
              <a:t>2</a:t>
            </a:r>
            <a:endParaRPr lang="en-US" altLang="zh-CN" sz="2800">
              <a:latin typeface="Courier New" panose="02070309020205020404" pitchFamily="49" charset="0"/>
            </a:endParaRPr>
          </a:p>
        </p:txBody>
      </p:sp>
      <p:sp>
        <p:nvSpPr>
          <p:cNvPr id="30" name="Text Box 30"/>
          <p:cNvSpPr txBox="1">
            <a:spLocks noChangeArrowheads="1"/>
          </p:cNvSpPr>
          <p:nvPr/>
        </p:nvSpPr>
        <p:spPr bwMode="auto">
          <a:xfrm>
            <a:off x="3673848" y="3658369"/>
            <a:ext cx="400050" cy="376238"/>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4</a:t>
            </a:r>
          </a:p>
        </p:txBody>
      </p:sp>
      <p:sp>
        <p:nvSpPr>
          <p:cNvPr id="31" name="Line 31"/>
          <p:cNvSpPr>
            <a:spLocks noChangeShapeType="1"/>
          </p:cNvSpPr>
          <p:nvPr/>
        </p:nvSpPr>
        <p:spPr bwMode="auto">
          <a:xfrm rot="19062483" flipH="1">
            <a:off x="3959598" y="4040957"/>
            <a:ext cx="125412" cy="3127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32"/>
          <p:cNvSpPr>
            <a:spLocks noChangeShapeType="1"/>
          </p:cNvSpPr>
          <p:nvPr/>
        </p:nvSpPr>
        <p:spPr bwMode="auto">
          <a:xfrm rot="2537517">
            <a:off x="4974010" y="4058419"/>
            <a:ext cx="125413" cy="3127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Text Box 33"/>
          <p:cNvSpPr txBox="1">
            <a:spLocks noChangeArrowheads="1"/>
          </p:cNvSpPr>
          <p:nvPr/>
        </p:nvSpPr>
        <p:spPr bwMode="auto">
          <a:xfrm>
            <a:off x="4773985" y="4361632"/>
            <a:ext cx="400050" cy="5143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n</a:t>
            </a:r>
          </a:p>
          <a:p>
            <a:pPr>
              <a:lnSpc>
                <a:spcPct val="0"/>
              </a:lnSpc>
              <a:spcBef>
                <a:spcPct val="50000"/>
              </a:spcBef>
              <a:buFontTx/>
              <a:buNone/>
            </a:pPr>
            <a:r>
              <a:rPr lang="en-US" altLang="zh-CN" sz="1800">
                <a:latin typeface="Courier New" panose="02070309020205020404" pitchFamily="49" charset="0"/>
              </a:rPr>
              <a:t>2</a:t>
            </a:r>
            <a:endParaRPr lang="en-US" altLang="zh-CN" sz="2800">
              <a:latin typeface="Courier New" panose="02070309020205020404" pitchFamily="49" charset="0"/>
            </a:endParaRPr>
          </a:p>
        </p:txBody>
      </p:sp>
      <p:sp>
        <p:nvSpPr>
          <p:cNvPr id="34" name="Text Box 34"/>
          <p:cNvSpPr txBox="1">
            <a:spLocks noChangeArrowheads="1"/>
          </p:cNvSpPr>
          <p:nvPr/>
        </p:nvSpPr>
        <p:spPr bwMode="auto">
          <a:xfrm>
            <a:off x="5226423" y="4361632"/>
            <a:ext cx="400050" cy="5143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a</a:t>
            </a:r>
          </a:p>
          <a:p>
            <a:pPr>
              <a:lnSpc>
                <a:spcPct val="0"/>
              </a:lnSpc>
              <a:spcBef>
                <a:spcPct val="50000"/>
              </a:spcBef>
              <a:buFontTx/>
              <a:buNone/>
            </a:pPr>
            <a:r>
              <a:rPr lang="en-US" altLang="zh-CN" sz="1800">
                <a:latin typeface="Courier New" panose="02070309020205020404" pitchFamily="49" charset="0"/>
              </a:rPr>
              <a:t>2</a:t>
            </a:r>
            <a:endParaRPr lang="en-US" altLang="zh-CN" sz="2800">
              <a:latin typeface="Courier New" panose="02070309020205020404" pitchFamily="49" charset="0"/>
            </a:endParaRPr>
          </a:p>
        </p:txBody>
      </p:sp>
      <p:sp>
        <p:nvSpPr>
          <p:cNvPr id="35" name="Text Box 35"/>
          <p:cNvSpPr txBox="1">
            <a:spLocks noChangeArrowheads="1"/>
          </p:cNvSpPr>
          <p:nvPr/>
        </p:nvSpPr>
        <p:spPr bwMode="auto">
          <a:xfrm>
            <a:off x="5031160" y="3666307"/>
            <a:ext cx="400050" cy="37623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4</a:t>
            </a:r>
          </a:p>
        </p:txBody>
      </p:sp>
      <p:sp>
        <p:nvSpPr>
          <p:cNvPr id="36" name="Line 36"/>
          <p:cNvSpPr>
            <a:spLocks noChangeShapeType="1"/>
          </p:cNvSpPr>
          <p:nvPr/>
        </p:nvSpPr>
        <p:spPr bwMode="auto">
          <a:xfrm rot="19062483" flipH="1">
            <a:off x="5316910" y="4048894"/>
            <a:ext cx="125413" cy="3127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37"/>
          <p:cNvSpPr>
            <a:spLocks noChangeShapeType="1"/>
          </p:cNvSpPr>
          <p:nvPr/>
        </p:nvSpPr>
        <p:spPr bwMode="auto">
          <a:xfrm>
            <a:off x="1430710" y="3210694"/>
            <a:ext cx="0" cy="5524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38"/>
          <p:cNvSpPr>
            <a:spLocks noChangeShapeType="1"/>
          </p:cNvSpPr>
          <p:nvPr/>
        </p:nvSpPr>
        <p:spPr bwMode="auto">
          <a:xfrm>
            <a:off x="2649910" y="3267844"/>
            <a:ext cx="0" cy="5524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39"/>
          <p:cNvSpPr>
            <a:spLocks noChangeShapeType="1"/>
          </p:cNvSpPr>
          <p:nvPr/>
        </p:nvSpPr>
        <p:spPr bwMode="auto">
          <a:xfrm>
            <a:off x="3869110" y="3134494"/>
            <a:ext cx="0" cy="5524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40"/>
          <p:cNvSpPr>
            <a:spLocks noChangeShapeType="1"/>
          </p:cNvSpPr>
          <p:nvPr/>
        </p:nvSpPr>
        <p:spPr bwMode="auto">
          <a:xfrm>
            <a:off x="8193460" y="3259907"/>
            <a:ext cx="0" cy="5524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41"/>
          <p:cNvSpPr>
            <a:spLocks noChangeShapeType="1"/>
          </p:cNvSpPr>
          <p:nvPr/>
        </p:nvSpPr>
        <p:spPr bwMode="auto">
          <a:xfrm>
            <a:off x="5240710" y="3115444"/>
            <a:ext cx="0" cy="5524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Text Box 42"/>
          <p:cNvSpPr txBox="1">
            <a:spLocks noChangeArrowheads="1"/>
          </p:cNvSpPr>
          <p:nvPr/>
        </p:nvSpPr>
        <p:spPr bwMode="auto">
          <a:xfrm>
            <a:off x="6574210" y="3625032"/>
            <a:ext cx="400050" cy="37623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en-US" altLang="zh-CN" sz="1800">
                <a:latin typeface="Courier New" panose="02070309020205020404" pitchFamily="49" charset="0"/>
              </a:rPr>
              <a:t>4</a:t>
            </a:r>
          </a:p>
        </p:txBody>
      </p:sp>
      <p:sp>
        <p:nvSpPr>
          <p:cNvPr id="43" name="Line 43"/>
          <p:cNvSpPr>
            <a:spLocks noChangeShapeType="1"/>
          </p:cNvSpPr>
          <p:nvPr/>
        </p:nvSpPr>
        <p:spPr bwMode="auto">
          <a:xfrm rot="2537517">
            <a:off x="6563098" y="3990157"/>
            <a:ext cx="39687" cy="2333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44"/>
          <p:cNvSpPr>
            <a:spLocks noChangeShapeType="1"/>
          </p:cNvSpPr>
          <p:nvPr/>
        </p:nvSpPr>
        <p:spPr bwMode="auto">
          <a:xfrm rot="19062483" flipH="1">
            <a:off x="6967910" y="3980632"/>
            <a:ext cx="39688" cy="2333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45"/>
          <p:cNvSpPr>
            <a:spLocks noChangeShapeType="1"/>
          </p:cNvSpPr>
          <p:nvPr/>
        </p:nvSpPr>
        <p:spPr bwMode="auto">
          <a:xfrm>
            <a:off x="6726610" y="3050357"/>
            <a:ext cx="0" cy="5524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23077768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Rectangle 2"/>
          <p:cNvSpPr>
            <a:spLocks noGrp="1" noChangeArrowheads="1"/>
          </p:cNvSpPr>
          <p:nvPr>
            <p:ph type="title"/>
          </p:nvPr>
        </p:nvSpPr>
        <p:spPr/>
        <p:txBody>
          <a:bodyPr/>
          <a:lstStyle/>
          <a:p>
            <a:r>
              <a:rPr lang="en-US" altLang="zh-CN" sz="2800">
                <a:ea typeface="宋体" panose="02010600030101010101" pitchFamily="2" charset="-122"/>
              </a:rPr>
              <a:t>Floyd’s Method</a:t>
            </a:r>
            <a:endParaRPr lang="en-US" altLang="zh-CN" dirty="0">
              <a:ea typeface="宋体" panose="02010600030101010101" pitchFamily="2" charset="-122"/>
            </a:endParaRPr>
          </a:p>
        </p:txBody>
      </p:sp>
      <p:grpSp>
        <p:nvGrpSpPr>
          <p:cNvPr id="4" name="Group 3"/>
          <p:cNvGrpSpPr/>
          <p:nvPr/>
        </p:nvGrpSpPr>
        <p:grpSpPr>
          <a:xfrm>
            <a:off x="1004352" y="5556651"/>
            <a:ext cx="7010400" cy="584200"/>
            <a:chOff x="381000" y="2133600"/>
            <a:chExt cx="7010400" cy="584200"/>
          </a:xfrm>
        </p:grpSpPr>
        <p:sp>
          <p:nvSpPr>
            <p:cNvPr id="569347" name="Rectangle 3"/>
            <p:cNvSpPr>
              <a:spLocks noChangeArrowheads="1"/>
            </p:cNvSpPr>
            <p:nvPr/>
          </p:nvSpPr>
          <p:spPr bwMode="auto">
            <a:xfrm>
              <a:off x="9652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5</a:t>
              </a:r>
            </a:p>
          </p:txBody>
        </p:sp>
        <p:sp>
          <p:nvSpPr>
            <p:cNvPr id="569348" name="Rectangle 4"/>
            <p:cNvSpPr>
              <a:spLocks noChangeArrowheads="1"/>
            </p:cNvSpPr>
            <p:nvPr/>
          </p:nvSpPr>
          <p:spPr bwMode="auto">
            <a:xfrm>
              <a:off x="15494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11</a:t>
              </a:r>
            </a:p>
          </p:txBody>
        </p:sp>
        <p:sp>
          <p:nvSpPr>
            <p:cNvPr id="569349" name="Rectangle 5"/>
            <p:cNvSpPr>
              <a:spLocks noChangeArrowheads="1"/>
            </p:cNvSpPr>
            <p:nvPr/>
          </p:nvSpPr>
          <p:spPr bwMode="auto">
            <a:xfrm>
              <a:off x="21336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3</a:t>
              </a:r>
            </a:p>
          </p:txBody>
        </p:sp>
        <p:sp>
          <p:nvSpPr>
            <p:cNvPr id="569350" name="Rectangle 6"/>
            <p:cNvSpPr>
              <a:spLocks noChangeArrowheads="1"/>
            </p:cNvSpPr>
            <p:nvPr/>
          </p:nvSpPr>
          <p:spPr bwMode="auto">
            <a:xfrm>
              <a:off x="27178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10</a:t>
              </a:r>
            </a:p>
          </p:txBody>
        </p:sp>
        <p:sp>
          <p:nvSpPr>
            <p:cNvPr id="569351" name="Rectangle 7"/>
            <p:cNvSpPr>
              <a:spLocks noChangeArrowheads="1"/>
            </p:cNvSpPr>
            <p:nvPr/>
          </p:nvSpPr>
          <p:spPr bwMode="auto">
            <a:xfrm>
              <a:off x="33020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6</a:t>
              </a:r>
            </a:p>
          </p:txBody>
        </p:sp>
        <p:sp>
          <p:nvSpPr>
            <p:cNvPr id="569352" name="Rectangle 8"/>
            <p:cNvSpPr>
              <a:spLocks noChangeArrowheads="1"/>
            </p:cNvSpPr>
            <p:nvPr/>
          </p:nvSpPr>
          <p:spPr bwMode="auto">
            <a:xfrm>
              <a:off x="38862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9</a:t>
              </a:r>
            </a:p>
          </p:txBody>
        </p:sp>
        <p:sp>
          <p:nvSpPr>
            <p:cNvPr id="569353" name="Rectangle 9"/>
            <p:cNvSpPr>
              <a:spLocks noChangeArrowheads="1"/>
            </p:cNvSpPr>
            <p:nvPr/>
          </p:nvSpPr>
          <p:spPr bwMode="auto">
            <a:xfrm>
              <a:off x="44704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4</a:t>
              </a:r>
            </a:p>
          </p:txBody>
        </p:sp>
        <p:sp>
          <p:nvSpPr>
            <p:cNvPr id="569354" name="Rectangle 10"/>
            <p:cNvSpPr>
              <a:spLocks noChangeArrowheads="1"/>
            </p:cNvSpPr>
            <p:nvPr/>
          </p:nvSpPr>
          <p:spPr bwMode="auto">
            <a:xfrm>
              <a:off x="50546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8</a:t>
              </a:r>
            </a:p>
          </p:txBody>
        </p:sp>
        <p:sp>
          <p:nvSpPr>
            <p:cNvPr id="569355" name="Rectangle 11"/>
            <p:cNvSpPr>
              <a:spLocks noChangeArrowheads="1"/>
            </p:cNvSpPr>
            <p:nvPr/>
          </p:nvSpPr>
          <p:spPr bwMode="auto">
            <a:xfrm>
              <a:off x="56388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1</a:t>
              </a:r>
            </a:p>
          </p:txBody>
        </p:sp>
        <p:sp>
          <p:nvSpPr>
            <p:cNvPr id="569356" name="Rectangle 12"/>
            <p:cNvSpPr>
              <a:spLocks noChangeArrowheads="1"/>
            </p:cNvSpPr>
            <p:nvPr/>
          </p:nvSpPr>
          <p:spPr bwMode="auto">
            <a:xfrm>
              <a:off x="62230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7</a:t>
              </a:r>
            </a:p>
          </p:txBody>
        </p:sp>
        <p:sp>
          <p:nvSpPr>
            <p:cNvPr id="569357" name="Rectangle 13"/>
            <p:cNvSpPr>
              <a:spLocks noChangeArrowheads="1"/>
            </p:cNvSpPr>
            <p:nvPr/>
          </p:nvSpPr>
          <p:spPr bwMode="auto">
            <a:xfrm>
              <a:off x="68072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2</a:t>
              </a:r>
            </a:p>
          </p:txBody>
        </p:sp>
        <p:sp>
          <p:nvSpPr>
            <p:cNvPr id="569358" name="Rectangle 14"/>
            <p:cNvSpPr>
              <a:spLocks noChangeArrowheads="1"/>
            </p:cNvSpPr>
            <p:nvPr/>
          </p:nvSpPr>
          <p:spPr bwMode="auto">
            <a:xfrm>
              <a:off x="381000" y="2133600"/>
              <a:ext cx="584200" cy="58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dirty="0">
                  <a:ea typeface="宋体" panose="02010600030101010101" pitchFamily="2" charset="-122"/>
                </a:rPr>
                <a:t>12</a:t>
              </a:r>
            </a:p>
          </p:txBody>
        </p:sp>
      </p:grpSp>
      <p:sp>
        <p:nvSpPr>
          <p:cNvPr id="569359" name="Text Box 15"/>
          <p:cNvSpPr txBox="1">
            <a:spLocks noChangeArrowheads="1"/>
          </p:cNvSpPr>
          <p:nvPr/>
        </p:nvSpPr>
        <p:spPr bwMode="auto">
          <a:xfrm>
            <a:off x="321415" y="1570008"/>
            <a:ext cx="633218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000" dirty="0">
                <a:ea typeface="宋体" panose="02010600030101010101" pitchFamily="2" charset="-122"/>
              </a:rPr>
              <a:t>Put the keys in a binary tree and fix the heap property!</a:t>
            </a:r>
          </a:p>
        </p:txBody>
      </p:sp>
      <p:grpSp>
        <p:nvGrpSpPr>
          <p:cNvPr id="5" name="Group 4"/>
          <p:cNvGrpSpPr/>
          <p:nvPr/>
        </p:nvGrpSpPr>
        <p:grpSpPr>
          <a:xfrm>
            <a:off x="4697730" y="2204864"/>
            <a:ext cx="3848100" cy="3048000"/>
            <a:chOff x="4343400" y="3186113"/>
            <a:chExt cx="3848100" cy="3048000"/>
          </a:xfrm>
        </p:grpSpPr>
        <p:sp>
          <p:nvSpPr>
            <p:cNvPr id="569360" name="Oval 16"/>
            <p:cNvSpPr>
              <a:spLocks noChangeAspect="1" noChangeArrowheads="1"/>
            </p:cNvSpPr>
            <p:nvPr/>
          </p:nvSpPr>
          <p:spPr bwMode="auto">
            <a:xfrm>
              <a:off x="6477000" y="5853113"/>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2</a:t>
              </a:r>
            </a:p>
          </p:txBody>
        </p:sp>
        <p:sp>
          <p:nvSpPr>
            <p:cNvPr id="569361" name="Oval 17"/>
            <p:cNvSpPr>
              <a:spLocks noChangeAspect="1" noChangeArrowheads="1"/>
            </p:cNvSpPr>
            <p:nvPr/>
          </p:nvSpPr>
          <p:spPr bwMode="auto">
            <a:xfrm>
              <a:off x="5943600" y="5853113"/>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7</a:t>
              </a:r>
            </a:p>
          </p:txBody>
        </p:sp>
        <p:sp>
          <p:nvSpPr>
            <p:cNvPr id="569362" name="Oval 18"/>
            <p:cNvSpPr>
              <a:spLocks noChangeAspect="1" noChangeArrowheads="1"/>
            </p:cNvSpPr>
            <p:nvPr/>
          </p:nvSpPr>
          <p:spPr bwMode="auto">
            <a:xfrm>
              <a:off x="5410200" y="5853113"/>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1</a:t>
              </a:r>
            </a:p>
          </p:txBody>
        </p:sp>
        <p:sp>
          <p:nvSpPr>
            <p:cNvPr id="569363" name="Oval 19"/>
            <p:cNvSpPr>
              <a:spLocks noChangeAspect="1" noChangeArrowheads="1"/>
            </p:cNvSpPr>
            <p:nvPr/>
          </p:nvSpPr>
          <p:spPr bwMode="auto">
            <a:xfrm>
              <a:off x="4876800" y="5853113"/>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8</a:t>
              </a:r>
            </a:p>
          </p:txBody>
        </p:sp>
        <p:sp>
          <p:nvSpPr>
            <p:cNvPr id="569364" name="Oval 20"/>
            <p:cNvSpPr>
              <a:spLocks noChangeAspect="1" noChangeArrowheads="1"/>
            </p:cNvSpPr>
            <p:nvPr/>
          </p:nvSpPr>
          <p:spPr bwMode="auto">
            <a:xfrm>
              <a:off x="4343400" y="5853113"/>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4</a:t>
              </a:r>
            </a:p>
          </p:txBody>
        </p:sp>
        <p:sp>
          <p:nvSpPr>
            <p:cNvPr id="569365" name="Oval 21"/>
            <p:cNvSpPr>
              <a:spLocks noChangeAspect="1" noChangeArrowheads="1"/>
            </p:cNvSpPr>
            <p:nvPr/>
          </p:nvSpPr>
          <p:spPr bwMode="auto">
            <a:xfrm>
              <a:off x="7810500" y="4964113"/>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9</a:t>
              </a:r>
            </a:p>
          </p:txBody>
        </p:sp>
        <p:sp>
          <p:nvSpPr>
            <p:cNvPr id="569366" name="Oval 22"/>
            <p:cNvSpPr>
              <a:spLocks noChangeAspect="1" noChangeArrowheads="1"/>
            </p:cNvSpPr>
            <p:nvPr/>
          </p:nvSpPr>
          <p:spPr bwMode="auto">
            <a:xfrm>
              <a:off x="6743700" y="4964113"/>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6</a:t>
              </a:r>
            </a:p>
          </p:txBody>
        </p:sp>
        <p:sp>
          <p:nvSpPr>
            <p:cNvPr id="569367" name="Oval 23"/>
            <p:cNvSpPr>
              <a:spLocks noChangeAspect="1" noChangeArrowheads="1"/>
            </p:cNvSpPr>
            <p:nvPr/>
          </p:nvSpPr>
          <p:spPr bwMode="auto">
            <a:xfrm>
              <a:off x="5676900" y="4964113"/>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10</a:t>
              </a:r>
            </a:p>
          </p:txBody>
        </p:sp>
        <p:sp>
          <p:nvSpPr>
            <p:cNvPr id="569368" name="Oval 24"/>
            <p:cNvSpPr>
              <a:spLocks noChangeAspect="1" noChangeArrowheads="1"/>
            </p:cNvSpPr>
            <p:nvPr/>
          </p:nvSpPr>
          <p:spPr bwMode="auto">
            <a:xfrm>
              <a:off x="4610100" y="4964113"/>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3</a:t>
              </a:r>
            </a:p>
          </p:txBody>
        </p:sp>
        <p:sp>
          <p:nvSpPr>
            <p:cNvPr id="569369" name="Oval 25"/>
            <p:cNvSpPr>
              <a:spLocks noChangeAspect="1" noChangeArrowheads="1"/>
            </p:cNvSpPr>
            <p:nvPr/>
          </p:nvSpPr>
          <p:spPr bwMode="auto">
            <a:xfrm>
              <a:off x="7277100" y="4075113"/>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11</a:t>
              </a:r>
            </a:p>
          </p:txBody>
        </p:sp>
        <p:sp>
          <p:nvSpPr>
            <p:cNvPr id="569370" name="Oval 26"/>
            <p:cNvSpPr>
              <a:spLocks noChangeAspect="1" noChangeArrowheads="1"/>
            </p:cNvSpPr>
            <p:nvPr/>
          </p:nvSpPr>
          <p:spPr bwMode="auto">
            <a:xfrm>
              <a:off x="5143500" y="4075113"/>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5</a:t>
              </a:r>
            </a:p>
          </p:txBody>
        </p:sp>
        <p:sp>
          <p:nvSpPr>
            <p:cNvPr id="569371" name="Oval 27"/>
            <p:cNvSpPr>
              <a:spLocks noChangeAspect="1" noChangeArrowheads="1"/>
            </p:cNvSpPr>
            <p:nvPr/>
          </p:nvSpPr>
          <p:spPr bwMode="auto">
            <a:xfrm>
              <a:off x="6210300" y="3186113"/>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12</a:t>
              </a:r>
            </a:p>
          </p:txBody>
        </p:sp>
        <p:cxnSp>
          <p:nvCxnSpPr>
            <p:cNvPr id="569372" name="AutoShape 28"/>
            <p:cNvCxnSpPr>
              <a:cxnSpLocks noChangeShapeType="1"/>
              <a:stCxn id="569371" idx="3"/>
              <a:endCxn id="569370" idx="0"/>
            </p:cNvCxnSpPr>
            <p:nvPr/>
          </p:nvCxnSpPr>
          <p:spPr bwMode="auto">
            <a:xfrm flipH="1">
              <a:off x="5334000" y="3530600"/>
              <a:ext cx="931863"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9373" name="AutoShape 29"/>
            <p:cNvCxnSpPr>
              <a:cxnSpLocks noChangeShapeType="1"/>
              <a:stCxn id="569371" idx="5"/>
              <a:endCxn id="569369" idx="0"/>
            </p:cNvCxnSpPr>
            <p:nvPr/>
          </p:nvCxnSpPr>
          <p:spPr bwMode="auto">
            <a:xfrm>
              <a:off x="6535738" y="3530600"/>
              <a:ext cx="931862"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9374" name="AutoShape 30"/>
            <p:cNvCxnSpPr>
              <a:cxnSpLocks noChangeShapeType="1"/>
              <a:stCxn id="569369" idx="3"/>
              <a:endCxn id="569366" idx="0"/>
            </p:cNvCxnSpPr>
            <p:nvPr/>
          </p:nvCxnSpPr>
          <p:spPr bwMode="auto">
            <a:xfrm flipH="1">
              <a:off x="6934200" y="4419600"/>
              <a:ext cx="398463"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9375" name="AutoShape 31"/>
            <p:cNvCxnSpPr>
              <a:cxnSpLocks noChangeShapeType="1"/>
              <a:stCxn id="569369" idx="5"/>
              <a:endCxn id="569365" idx="0"/>
            </p:cNvCxnSpPr>
            <p:nvPr/>
          </p:nvCxnSpPr>
          <p:spPr bwMode="auto">
            <a:xfrm>
              <a:off x="7602538" y="4419600"/>
              <a:ext cx="398462"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9376" name="AutoShape 32"/>
            <p:cNvCxnSpPr>
              <a:cxnSpLocks noChangeShapeType="1"/>
              <a:stCxn id="569366" idx="3"/>
              <a:endCxn id="569360" idx="0"/>
            </p:cNvCxnSpPr>
            <p:nvPr/>
          </p:nvCxnSpPr>
          <p:spPr bwMode="auto">
            <a:xfrm flipH="1">
              <a:off x="6667500" y="5308600"/>
              <a:ext cx="131763"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9377" name="AutoShape 33"/>
            <p:cNvCxnSpPr>
              <a:cxnSpLocks noChangeShapeType="1"/>
              <a:stCxn id="569370" idx="3"/>
              <a:endCxn id="569368" idx="0"/>
            </p:cNvCxnSpPr>
            <p:nvPr/>
          </p:nvCxnSpPr>
          <p:spPr bwMode="auto">
            <a:xfrm flipH="1">
              <a:off x="4800600" y="4419600"/>
              <a:ext cx="398463"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9378" name="AutoShape 34"/>
            <p:cNvCxnSpPr>
              <a:cxnSpLocks noChangeShapeType="1"/>
              <a:stCxn id="569370" idx="5"/>
              <a:endCxn id="569367" idx="0"/>
            </p:cNvCxnSpPr>
            <p:nvPr/>
          </p:nvCxnSpPr>
          <p:spPr bwMode="auto">
            <a:xfrm>
              <a:off x="5468938" y="4419600"/>
              <a:ext cx="398462"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9379" name="AutoShape 35"/>
            <p:cNvCxnSpPr>
              <a:cxnSpLocks noChangeShapeType="1"/>
              <a:stCxn id="569368" idx="3"/>
              <a:endCxn id="569364" idx="0"/>
            </p:cNvCxnSpPr>
            <p:nvPr/>
          </p:nvCxnSpPr>
          <p:spPr bwMode="auto">
            <a:xfrm flipH="1">
              <a:off x="4533900" y="5308600"/>
              <a:ext cx="131763"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9380" name="AutoShape 36"/>
            <p:cNvCxnSpPr>
              <a:cxnSpLocks noChangeShapeType="1"/>
              <a:stCxn id="569368" idx="5"/>
              <a:endCxn id="569363" idx="0"/>
            </p:cNvCxnSpPr>
            <p:nvPr/>
          </p:nvCxnSpPr>
          <p:spPr bwMode="auto">
            <a:xfrm>
              <a:off x="4935538" y="5308600"/>
              <a:ext cx="131762"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9381" name="AutoShape 37"/>
            <p:cNvCxnSpPr>
              <a:cxnSpLocks noChangeShapeType="1"/>
              <a:stCxn id="569367" idx="3"/>
              <a:endCxn id="569362" idx="0"/>
            </p:cNvCxnSpPr>
            <p:nvPr/>
          </p:nvCxnSpPr>
          <p:spPr bwMode="auto">
            <a:xfrm flipH="1">
              <a:off x="5600700" y="5308600"/>
              <a:ext cx="131763"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9382" name="AutoShape 38"/>
            <p:cNvCxnSpPr>
              <a:cxnSpLocks noChangeShapeType="1"/>
              <a:stCxn id="569367" idx="5"/>
              <a:endCxn id="569361" idx="0"/>
            </p:cNvCxnSpPr>
            <p:nvPr/>
          </p:nvCxnSpPr>
          <p:spPr bwMode="auto">
            <a:xfrm>
              <a:off x="6002338" y="5308600"/>
              <a:ext cx="131762" cy="5254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69383" name="Text Box 39"/>
          <p:cNvSpPr txBox="1">
            <a:spLocks noChangeArrowheads="1"/>
          </p:cNvSpPr>
          <p:nvPr/>
        </p:nvSpPr>
        <p:spPr bwMode="auto">
          <a:xfrm>
            <a:off x="411480" y="2115201"/>
            <a:ext cx="4343400" cy="161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dirty="0" err="1">
                <a:latin typeface="Courier New" panose="02070309020205020404" pitchFamily="49" charset="0"/>
                <a:ea typeface="宋体" panose="02010600030101010101" pitchFamily="2" charset="-122"/>
              </a:rPr>
              <a:t>buildHeap</a:t>
            </a:r>
            <a:r>
              <a:rPr lang="en-US" altLang="zh-CN" dirty="0">
                <a:latin typeface="Courier New" panose="02070309020205020404" pitchFamily="49" charset="0"/>
                <a:ea typeface="宋体" panose="02010600030101010101" pitchFamily="2" charset="-122"/>
              </a:rPr>
              <a:t>(){</a:t>
            </a:r>
          </a:p>
          <a:p>
            <a:pPr eaLnBrk="0" hangingPunct="0">
              <a:spcBef>
                <a:spcPct val="50000"/>
              </a:spcBef>
            </a:pPr>
            <a:r>
              <a:rPr lang="en-US" altLang="zh-CN" dirty="0">
                <a:latin typeface="Courier New" panose="02070309020205020404" pitchFamily="49" charset="0"/>
                <a:ea typeface="宋体" panose="02010600030101010101" pitchFamily="2" charset="-122"/>
              </a:rPr>
              <a:t>  for (</a:t>
            </a:r>
            <a:r>
              <a:rPr lang="en-US" altLang="zh-CN" dirty="0" err="1">
                <a:latin typeface="Courier New" panose="02070309020205020404" pitchFamily="49" charset="0"/>
                <a:ea typeface="宋体" panose="02010600030101010101" pitchFamily="2" charset="-122"/>
              </a:rPr>
              <a:t>i</a:t>
            </a:r>
            <a:r>
              <a:rPr lang="en-US" altLang="zh-CN" dirty="0">
                <a:latin typeface="Courier New" panose="02070309020205020404" pitchFamily="49" charset="0"/>
                <a:ea typeface="宋体" panose="02010600030101010101" pitchFamily="2" charset="-122"/>
              </a:rPr>
              <a:t>=size/2; </a:t>
            </a:r>
            <a:r>
              <a:rPr lang="en-US" altLang="zh-CN" dirty="0" err="1">
                <a:latin typeface="Courier New" panose="02070309020205020404" pitchFamily="49" charset="0"/>
                <a:ea typeface="宋体" panose="02010600030101010101" pitchFamily="2" charset="-122"/>
              </a:rPr>
              <a:t>i</a:t>
            </a:r>
            <a:r>
              <a:rPr lang="en-US" altLang="zh-CN" dirty="0">
                <a:latin typeface="Courier New" panose="02070309020205020404" pitchFamily="49" charset="0"/>
                <a:ea typeface="宋体" panose="02010600030101010101" pitchFamily="2" charset="-122"/>
              </a:rPr>
              <a:t>&gt;0; </a:t>
            </a:r>
            <a:r>
              <a:rPr lang="en-US" altLang="zh-CN" dirty="0" err="1">
                <a:latin typeface="Courier New" panose="02070309020205020404" pitchFamily="49" charset="0"/>
                <a:ea typeface="宋体" panose="02010600030101010101" pitchFamily="2" charset="-122"/>
              </a:rPr>
              <a:t>i</a:t>
            </a:r>
            <a:r>
              <a:rPr lang="en-US" altLang="zh-CN" dirty="0">
                <a:latin typeface="Courier New" panose="02070309020205020404" pitchFamily="49" charset="0"/>
                <a:ea typeface="宋体" panose="02010600030101010101" pitchFamily="2" charset="-122"/>
              </a:rPr>
              <a:t>--)</a:t>
            </a:r>
          </a:p>
          <a:p>
            <a:pPr eaLnBrk="0" hangingPunct="0">
              <a:spcBef>
                <a:spcPct val="50000"/>
              </a:spcBef>
            </a:pPr>
            <a:r>
              <a:rPr lang="en-US" altLang="zh-CN" dirty="0">
                <a:latin typeface="Courier New" panose="02070309020205020404" pitchFamily="49" charset="0"/>
                <a:ea typeface="宋体" panose="02010600030101010101" pitchFamily="2" charset="-122"/>
              </a:rPr>
              <a:t>     </a:t>
            </a:r>
            <a:r>
              <a:rPr lang="en-US" altLang="zh-CN" dirty="0" err="1">
                <a:latin typeface="Courier New" panose="02070309020205020404" pitchFamily="49" charset="0"/>
                <a:ea typeface="宋体" panose="02010600030101010101" pitchFamily="2" charset="-122"/>
              </a:rPr>
              <a:t>percolateDown</a:t>
            </a:r>
            <a:r>
              <a:rPr lang="en-US" altLang="zh-CN" dirty="0">
                <a:latin typeface="Courier New" panose="02070309020205020404" pitchFamily="49" charset="0"/>
                <a:ea typeface="宋体" panose="02010600030101010101" pitchFamily="2" charset="-122"/>
              </a:rPr>
              <a:t>(</a:t>
            </a:r>
            <a:r>
              <a:rPr lang="en-US" altLang="zh-CN" dirty="0" err="1">
                <a:latin typeface="Courier New" panose="02070309020205020404" pitchFamily="49" charset="0"/>
                <a:ea typeface="宋体" panose="02010600030101010101" pitchFamily="2" charset="-122"/>
              </a:rPr>
              <a:t>i</a:t>
            </a:r>
            <a:r>
              <a:rPr lang="en-US" altLang="zh-CN" dirty="0">
                <a:latin typeface="Courier New" panose="02070309020205020404" pitchFamily="49" charset="0"/>
                <a:ea typeface="宋体" panose="02010600030101010101" pitchFamily="2" charset="-122"/>
              </a:rPr>
              <a:t>);</a:t>
            </a:r>
          </a:p>
          <a:p>
            <a:pPr eaLnBrk="0" hangingPunct="0">
              <a:spcBef>
                <a:spcPct val="50000"/>
              </a:spcBef>
            </a:pPr>
            <a:r>
              <a:rPr lang="en-US" altLang="zh-CN" dirty="0">
                <a:latin typeface="Courier New" panose="02070309020205020404" pitchFamily="49" charset="0"/>
                <a:ea typeface="宋体" panose="02010600030101010101" pitchFamily="2" charset="-122"/>
              </a:rPr>
              <a:t>}</a:t>
            </a:r>
          </a:p>
        </p:txBody>
      </p:sp>
    </p:spTree>
    <p:extLst>
      <p:ext uri="{BB962C8B-B14F-4D97-AF65-F5344CB8AC3E}">
        <p14:creationId xmlns:p14="http://schemas.microsoft.com/office/powerpoint/2010/main" val="219321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28600" y="353144"/>
            <a:ext cx="3848100" cy="3048000"/>
            <a:chOff x="228600" y="353144"/>
            <a:chExt cx="3848100" cy="3048000"/>
          </a:xfrm>
        </p:grpSpPr>
        <p:sp>
          <p:nvSpPr>
            <p:cNvPr id="571395" name="Oval 3"/>
            <p:cNvSpPr>
              <a:spLocks noChangeAspect="1" noChangeArrowheads="1"/>
            </p:cNvSpPr>
            <p:nvPr/>
          </p:nvSpPr>
          <p:spPr bwMode="auto">
            <a:xfrm>
              <a:off x="2362200" y="30201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6</a:t>
              </a:r>
            </a:p>
          </p:txBody>
        </p:sp>
        <p:sp>
          <p:nvSpPr>
            <p:cNvPr id="571396" name="Oval 4"/>
            <p:cNvSpPr>
              <a:spLocks noChangeAspect="1" noChangeArrowheads="1"/>
            </p:cNvSpPr>
            <p:nvPr/>
          </p:nvSpPr>
          <p:spPr bwMode="auto">
            <a:xfrm>
              <a:off x="1828800" y="3020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7</a:t>
              </a:r>
            </a:p>
          </p:txBody>
        </p:sp>
        <p:sp>
          <p:nvSpPr>
            <p:cNvPr id="571397" name="Oval 5"/>
            <p:cNvSpPr>
              <a:spLocks noChangeAspect="1" noChangeArrowheads="1"/>
            </p:cNvSpPr>
            <p:nvPr/>
          </p:nvSpPr>
          <p:spPr bwMode="auto">
            <a:xfrm>
              <a:off x="1295400" y="3020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1</a:t>
              </a:r>
            </a:p>
          </p:txBody>
        </p:sp>
        <p:sp>
          <p:nvSpPr>
            <p:cNvPr id="571398" name="Oval 6"/>
            <p:cNvSpPr>
              <a:spLocks noChangeAspect="1" noChangeArrowheads="1"/>
            </p:cNvSpPr>
            <p:nvPr/>
          </p:nvSpPr>
          <p:spPr bwMode="auto">
            <a:xfrm>
              <a:off x="762000" y="3020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8</a:t>
              </a:r>
            </a:p>
          </p:txBody>
        </p:sp>
        <p:sp>
          <p:nvSpPr>
            <p:cNvPr id="571399" name="Oval 7"/>
            <p:cNvSpPr>
              <a:spLocks noChangeAspect="1" noChangeArrowheads="1"/>
            </p:cNvSpPr>
            <p:nvPr/>
          </p:nvSpPr>
          <p:spPr bwMode="auto">
            <a:xfrm>
              <a:off x="228600" y="3020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4</a:t>
              </a:r>
            </a:p>
          </p:txBody>
        </p:sp>
        <p:sp>
          <p:nvSpPr>
            <p:cNvPr id="571400" name="Oval 8"/>
            <p:cNvSpPr>
              <a:spLocks noChangeAspect="1" noChangeArrowheads="1"/>
            </p:cNvSpPr>
            <p:nvPr/>
          </p:nvSpPr>
          <p:spPr bwMode="auto">
            <a:xfrm>
              <a:off x="3695700" y="2131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9</a:t>
              </a:r>
            </a:p>
          </p:txBody>
        </p:sp>
        <p:sp>
          <p:nvSpPr>
            <p:cNvPr id="571401" name="Oval 9"/>
            <p:cNvSpPr>
              <a:spLocks noChangeAspect="1" noChangeArrowheads="1"/>
            </p:cNvSpPr>
            <p:nvPr/>
          </p:nvSpPr>
          <p:spPr bwMode="auto">
            <a:xfrm>
              <a:off x="2628900" y="21311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2</a:t>
              </a:r>
            </a:p>
          </p:txBody>
        </p:sp>
        <p:sp>
          <p:nvSpPr>
            <p:cNvPr id="571402" name="Oval 10"/>
            <p:cNvSpPr>
              <a:spLocks noChangeAspect="1" noChangeArrowheads="1"/>
            </p:cNvSpPr>
            <p:nvPr/>
          </p:nvSpPr>
          <p:spPr bwMode="auto">
            <a:xfrm>
              <a:off x="1562100" y="2131144"/>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10</a:t>
              </a:r>
            </a:p>
          </p:txBody>
        </p:sp>
        <p:sp>
          <p:nvSpPr>
            <p:cNvPr id="571403" name="Oval 11"/>
            <p:cNvSpPr>
              <a:spLocks noChangeAspect="1" noChangeArrowheads="1"/>
            </p:cNvSpPr>
            <p:nvPr/>
          </p:nvSpPr>
          <p:spPr bwMode="auto">
            <a:xfrm>
              <a:off x="495300" y="2131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3</a:t>
              </a:r>
            </a:p>
          </p:txBody>
        </p:sp>
        <p:sp>
          <p:nvSpPr>
            <p:cNvPr id="571404" name="Oval 12"/>
            <p:cNvSpPr>
              <a:spLocks noChangeAspect="1" noChangeArrowheads="1"/>
            </p:cNvSpPr>
            <p:nvPr/>
          </p:nvSpPr>
          <p:spPr bwMode="auto">
            <a:xfrm>
              <a:off x="3162300" y="1242144"/>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11</a:t>
              </a:r>
            </a:p>
          </p:txBody>
        </p:sp>
        <p:sp>
          <p:nvSpPr>
            <p:cNvPr id="571405" name="Oval 13"/>
            <p:cNvSpPr>
              <a:spLocks noChangeAspect="1" noChangeArrowheads="1"/>
            </p:cNvSpPr>
            <p:nvPr/>
          </p:nvSpPr>
          <p:spPr bwMode="auto">
            <a:xfrm>
              <a:off x="1028700" y="1242144"/>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5</a:t>
              </a:r>
            </a:p>
          </p:txBody>
        </p:sp>
        <p:sp>
          <p:nvSpPr>
            <p:cNvPr id="571406" name="Oval 14"/>
            <p:cNvSpPr>
              <a:spLocks noChangeAspect="1" noChangeArrowheads="1"/>
            </p:cNvSpPr>
            <p:nvPr/>
          </p:nvSpPr>
          <p:spPr bwMode="auto">
            <a:xfrm>
              <a:off x="2095500" y="353144"/>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12</a:t>
              </a:r>
            </a:p>
          </p:txBody>
        </p:sp>
        <p:cxnSp>
          <p:nvCxnSpPr>
            <p:cNvPr id="571407" name="AutoShape 15"/>
            <p:cNvCxnSpPr>
              <a:cxnSpLocks noChangeShapeType="1"/>
              <a:stCxn id="571406" idx="3"/>
              <a:endCxn id="571405" idx="0"/>
            </p:cNvCxnSpPr>
            <p:nvPr/>
          </p:nvCxnSpPr>
          <p:spPr bwMode="auto">
            <a:xfrm flipH="1">
              <a:off x="1219200" y="678348"/>
              <a:ext cx="932096" cy="56379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08" name="AutoShape 16"/>
            <p:cNvCxnSpPr>
              <a:cxnSpLocks noChangeShapeType="1"/>
              <a:stCxn id="571406" idx="5"/>
              <a:endCxn id="571404" idx="0"/>
            </p:cNvCxnSpPr>
            <p:nvPr/>
          </p:nvCxnSpPr>
          <p:spPr bwMode="auto">
            <a:xfrm>
              <a:off x="2420704" y="678348"/>
              <a:ext cx="932096" cy="56379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09" name="AutoShape 17"/>
            <p:cNvCxnSpPr>
              <a:cxnSpLocks noChangeShapeType="1"/>
              <a:stCxn id="571404" idx="3"/>
              <a:endCxn id="571401" idx="0"/>
            </p:cNvCxnSpPr>
            <p:nvPr/>
          </p:nvCxnSpPr>
          <p:spPr bwMode="auto">
            <a:xfrm flipH="1">
              <a:off x="2819400" y="1567348"/>
              <a:ext cx="398696" cy="56379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10" name="AutoShape 18"/>
            <p:cNvCxnSpPr>
              <a:cxnSpLocks noChangeShapeType="1"/>
              <a:stCxn id="571404" idx="5"/>
              <a:endCxn id="571400" idx="0"/>
            </p:cNvCxnSpPr>
            <p:nvPr/>
          </p:nvCxnSpPr>
          <p:spPr bwMode="auto">
            <a:xfrm>
              <a:off x="3487504" y="1567348"/>
              <a:ext cx="398696" cy="56379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11" name="AutoShape 19"/>
            <p:cNvCxnSpPr>
              <a:cxnSpLocks noChangeShapeType="1"/>
              <a:stCxn id="571401" idx="3"/>
              <a:endCxn id="571395" idx="0"/>
            </p:cNvCxnSpPr>
            <p:nvPr/>
          </p:nvCxnSpPr>
          <p:spPr bwMode="auto">
            <a:xfrm flipH="1">
              <a:off x="2552700" y="2456348"/>
              <a:ext cx="131996" cy="563796"/>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12" name="AutoShape 20"/>
            <p:cNvCxnSpPr>
              <a:cxnSpLocks noChangeShapeType="1"/>
              <a:stCxn id="571405" idx="3"/>
              <a:endCxn id="571403" idx="0"/>
            </p:cNvCxnSpPr>
            <p:nvPr/>
          </p:nvCxnSpPr>
          <p:spPr bwMode="auto">
            <a:xfrm flipH="1">
              <a:off x="685800" y="1567348"/>
              <a:ext cx="398696" cy="56379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13" name="AutoShape 21"/>
            <p:cNvCxnSpPr>
              <a:cxnSpLocks noChangeShapeType="1"/>
              <a:stCxn id="571405" idx="5"/>
              <a:endCxn id="571402" idx="0"/>
            </p:cNvCxnSpPr>
            <p:nvPr/>
          </p:nvCxnSpPr>
          <p:spPr bwMode="auto">
            <a:xfrm>
              <a:off x="1353904" y="1567348"/>
              <a:ext cx="398696" cy="56379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14" name="AutoShape 22"/>
            <p:cNvCxnSpPr>
              <a:cxnSpLocks noChangeShapeType="1"/>
              <a:stCxn id="571403" idx="3"/>
              <a:endCxn id="571399" idx="0"/>
            </p:cNvCxnSpPr>
            <p:nvPr/>
          </p:nvCxnSpPr>
          <p:spPr bwMode="auto">
            <a:xfrm flipH="1">
              <a:off x="419100" y="2456348"/>
              <a:ext cx="131996" cy="56379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15" name="AutoShape 23"/>
            <p:cNvCxnSpPr>
              <a:cxnSpLocks noChangeShapeType="1"/>
              <a:stCxn id="571403" idx="5"/>
              <a:endCxn id="571398" idx="0"/>
            </p:cNvCxnSpPr>
            <p:nvPr/>
          </p:nvCxnSpPr>
          <p:spPr bwMode="auto">
            <a:xfrm>
              <a:off x="820504" y="2456348"/>
              <a:ext cx="131996" cy="56379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16" name="AutoShape 24"/>
            <p:cNvCxnSpPr>
              <a:cxnSpLocks noChangeShapeType="1"/>
              <a:stCxn id="571402" idx="3"/>
              <a:endCxn id="571397" idx="0"/>
            </p:cNvCxnSpPr>
            <p:nvPr/>
          </p:nvCxnSpPr>
          <p:spPr bwMode="auto">
            <a:xfrm flipH="1">
              <a:off x="1485900" y="2456348"/>
              <a:ext cx="131996" cy="56379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17" name="AutoShape 25"/>
            <p:cNvCxnSpPr>
              <a:cxnSpLocks noChangeShapeType="1"/>
              <a:stCxn id="571402" idx="5"/>
              <a:endCxn id="571396" idx="0"/>
            </p:cNvCxnSpPr>
            <p:nvPr/>
          </p:nvCxnSpPr>
          <p:spPr bwMode="auto">
            <a:xfrm>
              <a:off x="1887304" y="2456348"/>
              <a:ext cx="131996" cy="56379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71418" name="Line 26"/>
          <p:cNvSpPr>
            <a:spLocks noChangeShapeType="1"/>
          </p:cNvSpPr>
          <p:nvPr/>
        </p:nvSpPr>
        <p:spPr bwMode="auto">
          <a:xfrm>
            <a:off x="3962400" y="1800944"/>
            <a:ext cx="914400" cy="0"/>
          </a:xfrm>
          <a:prstGeom prst="line">
            <a:avLst/>
          </a:prstGeom>
          <a:noFill/>
          <a:ln w="762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grpSp>
        <p:nvGrpSpPr>
          <p:cNvPr id="7" name="Group 6"/>
          <p:cNvGrpSpPr/>
          <p:nvPr/>
        </p:nvGrpSpPr>
        <p:grpSpPr>
          <a:xfrm>
            <a:off x="4533900" y="353144"/>
            <a:ext cx="3848100" cy="3048000"/>
            <a:chOff x="4533900" y="353144"/>
            <a:chExt cx="3848100" cy="3048000"/>
          </a:xfrm>
        </p:grpSpPr>
        <p:sp>
          <p:nvSpPr>
            <p:cNvPr id="571424" name="Oval 32"/>
            <p:cNvSpPr>
              <a:spLocks noChangeAspect="1" noChangeArrowheads="1"/>
            </p:cNvSpPr>
            <p:nvPr/>
          </p:nvSpPr>
          <p:spPr bwMode="auto">
            <a:xfrm>
              <a:off x="8001000" y="2131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9</a:t>
              </a:r>
            </a:p>
          </p:txBody>
        </p:sp>
        <p:sp>
          <p:nvSpPr>
            <p:cNvPr id="571419" name="Oval 27"/>
            <p:cNvSpPr>
              <a:spLocks noChangeAspect="1" noChangeArrowheads="1"/>
            </p:cNvSpPr>
            <p:nvPr/>
          </p:nvSpPr>
          <p:spPr bwMode="auto">
            <a:xfrm>
              <a:off x="6667500" y="30201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6</a:t>
              </a:r>
            </a:p>
          </p:txBody>
        </p:sp>
        <p:sp>
          <p:nvSpPr>
            <p:cNvPr id="571420" name="Oval 28"/>
            <p:cNvSpPr>
              <a:spLocks noChangeAspect="1" noChangeArrowheads="1"/>
            </p:cNvSpPr>
            <p:nvPr/>
          </p:nvSpPr>
          <p:spPr bwMode="auto">
            <a:xfrm>
              <a:off x="6134100" y="3020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7</a:t>
              </a:r>
            </a:p>
          </p:txBody>
        </p:sp>
        <p:sp>
          <p:nvSpPr>
            <p:cNvPr id="571421" name="Oval 29"/>
            <p:cNvSpPr>
              <a:spLocks noChangeAspect="1" noChangeArrowheads="1"/>
            </p:cNvSpPr>
            <p:nvPr/>
          </p:nvSpPr>
          <p:spPr bwMode="auto">
            <a:xfrm>
              <a:off x="5600700" y="30201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10</a:t>
              </a:r>
            </a:p>
          </p:txBody>
        </p:sp>
        <p:sp>
          <p:nvSpPr>
            <p:cNvPr id="571422" name="Oval 30"/>
            <p:cNvSpPr>
              <a:spLocks noChangeAspect="1" noChangeArrowheads="1"/>
            </p:cNvSpPr>
            <p:nvPr/>
          </p:nvSpPr>
          <p:spPr bwMode="auto">
            <a:xfrm>
              <a:off x="5067300" y="3020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8</a:t>
              </a:r>
            </a:p>
          </p:txBody>
        </p:sp>
        <p:sp>
          <p:nvSpPr>
            <p:cNvPr id="571423" name="Oval 31"/>
            <p:cNvSpPr>
              <a:spLocks noChangeAspect="1" noChangeArrowheads="1"/>
            </p:cNvSpPr>
            <p:nvPr/>
          </p:nvSpPr>
          <p:spPr bwMode="auto">
            <a:xfrm>
              <a:off x="4533900" y="3020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4</a:t>
              </a:r>
            </a:p>
          </p:txBody>
        </p:sp>
        <p:sp>
          <p:nvSpPr>
            <p:cNvPr id="571425" name="Oval 33"/>
            <p:cNvSpPr>
              <a:spLocks noChangeAspect="1" noChangeArrowheads="1"/>
            </p:cNvSpPr>
            <p:nvPr/>
          </p:nvSpPr>
          <p:spPr bwMode="auto">
            <a:xfrm>
              <a:off x="6934200" y="21311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2</a:t>
              </a:r>
            </a:p>
          </p:txBody>
        </p:sp>
        <p:sp>
          <p:nvSpPr>
            <p:cNvPr id="571426" name="Oval 34"/>
            <p:cNvSpPr>
              <a:spLocks noChangeAspect="1" noChangeArrowheads="1"/>
            </p:cNvSpPr>
            <p:nvPr/>
          </p:nvSpPr>
          <p:spPr bwMode="auto">
            <a:xfrm>
              <a:off x="5867400" y="21311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1</a:t>
              </a:r>
            </a:p>
          </p:txBody>
        </p:sp>
        <p:sp>
          <p:nvSpPr>
            <p:cNvPr id="571427" name="Oval 35"/>
            <p:cNvSpPr>
              <a:spLocks noChangeAspect="1" noChangeArrowheads="1"/>
            </p:cNvSpPr>
            <p:nvPr/>
          </p:nvSpPr>
          <p:spPr bwMode="auto">
            <a:xfrm>
              <a:off x="4800600" y="21311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3</a:t>
              </a:r>
            </a:p>
          </p:txBody>
        </p:sp>
        <p:sp>
          <p:nvSpPr>
            <p:cNvPr id="571428" name="Oval 36"/>
            <p:cNvSpPr>
              <a:spLocks noChangeAspect="1" noChangeArrowheads="1"/>
            </p:cNvSpPr>
            <p:nvPr/>
          </p:nvSpPr>
          <p:spPr bwMode="auto">
            <a:xfrm>
              <a:off x="7467600" y="1242144"/>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dirty="0">
                  <a:solidFill>
                    <a:srgbClr val="FF0000"/>
                  </a:solidFill>
                  <a:ea typeface="宋体" panose="02010600030101010101" pitchFamily="2" charset="-122"/>
                </a:rPr>
                <a:t>11</a:t>
              </a:r>
            </a:p>
          </p:txBody>
        </p:sp>
        <p:sp>
          <p:nvSpPr>
            <p:cNvPr id="571429" name="Oval 37"/>
            <p:cNvSpPr>
              <a:spLocks noChangeAspect="1" noChangeArrowheads="1"/>
            </p:cNvSpPr>
            <p:nvPr/>
          </p:nvSpPr>
          <p:spPr bwMode="auto">
            <a:xfrm>
              <a:off x="5334000" y="1242144"/>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5</a:t>
              </a:r>
            </a:p>
          </p:txBody>
        </p:sp>
        <p:sp>
          <p:nvSpPr>
            <p:cNvPr id="571430" name="Oval 38"/>
            <p:cNvSpPr>
              <a:spLocks noChangeAspect="1" noChangeArrowheads="1"/>
            </p:cNvSpPr>
            <p:nvPr/>
          </p:nvSpPr>
          <p:spPr bwMode="auto">
            <a:xfrm>
              <a:off x="6400800" y="353144"/>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dirty="0">
                  <a:solidFill>
                    <a:srgbClr val="FF0000"/>
                  </a:solidFill>
                  <a:ea typeface="宋体" panose="02010600030101010101" pitchFamily="2" charset="-122"/>
                </a:rPr>
                <a:t>12</a:t>
              </a:r>
            </a:p>
          </p:txBody>
        </p:sp>
        <p:cxnSp>
          <p:nvCxnSpPr>
            <p:cNvPr id="571431" name="AutoShape 39"/>
            <p:cNvCxnSpPr>
              <a:cxnSpLocks noChangeShapeType="1"/>
              <a:stCxn id="571430" idx="3"/>
              <a:endCxn id="571429" idx="0"/>
            </p:cNvCxnSpPr>
            <p:nvPr/>
          </p:nvCxnSpPr>
          <p:spPr bwMode="auto">
            <a:xfrm flipH="1">
              <a:off x="5524500" y="697632"/>
              <a:ext cx="9318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32" name="AutoShape 40"/>
            <p:cNvCxnSpPr>
              <a:cxnSpLocks noChangeShapeType="1"/>
              <a:stCxn id="571430" idx="5"/>
              <a:endCxn id="571428" idx="0"/>
            </p:cNvCxnSpPr>
            <p:nvPr/>
          </p:nvCxnSpPr>
          <p:spPr bwMode="auto">
            <a:xfrm>
              <a:off x="6726238" y="697632"/>
              <a:ext cx="9318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33" name="AutoShape 41"/>
            <p:cNvCxnSpPr>
              <a:cxnSpLocks noChangeShapeType="1"/>
              <a:stCxn id="571428" idx="3"/>
              <a:endCxn id="571425" idx="0"/>
            </p:cNvCxnSpPr>
            <p:nvPr/>
          </p:nvCxnSpPr>
          <p:spPr bwMode="auto">
            <a:xfrm flipH="1">
              <a:off x="7124700" y="1586632"/>
              <a:ext cx="3984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34" name="AutoShape 42"/>
            <p:cNvCxnSpPr>
              <a:cxnSpLocks noChangeShapeType="1"/>
              <a:stCxn id="571428" idx="5"/>
              <a:endCxn id="571424" idx="0"/>
            </p:cNvCxnSpPr>
            <p:nvPr/>
          </p:nvCxnSpPr>
          <p:spPr bwMode="auto">
            <a:xfrm>
              <a:off x="7793038" y="1586632"/>
              <a:ext cx="3984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35" name="AutoShape 43"/>
            <p:cNvCxnSpPr>
              <a:cxnSpLocks noChangeShapeType="1"/>
              <a:stCxn id="571425" idx="3"/>
              <a:endCxn id="571419" idx="0"/>
            </p:cNvCxnSpPr>
            <p:nvPr/>
          </p:nvCxnSpPr>
          <p:spPr bwMode="auto">
            <a:xfrm flipH="1">
              <a:off x="6858000" y="2475632"/>
              <a:ext cx="1317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36" name="AutoShape 44"/>
            <p:cNvCxnSpPr>
              <a:cxnSpLocks noChangeShapeType="1"/>
              <a:stCxn id="571429" idx="3"/>
              <a:endCxn id="571427" idx="0"/>
            </p:cNvCxnSpPr>
            <p:nvPr/>
          </p:nvCxnSpPr>
          <p:spPr bwMode="auto">
            <a:xfrm flipH="1">
              <a:off x="4991100" y="1586632"/>
              <a:ext cx="3984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37" name="AutoShape 45"/>
            <p:cNvCxnSpPr>
              <a:cxnSpLocks noChangeShapeType="1"/>
              <a:stCxn id="571429" idx="5"/>
              <a:endCxn id="571426" idx="0"/>
            </p:cNvCxnSpPr>
            <p:nvPr/>
          </p:nvCxnSpPr>
          <p:spPr bwMode="auto">
            <a:xfrm>
              <a:off x="5659438" y="1586632"/>
              <a:ext cx="3984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38" name="AutoShape 46"/>
            <p:cNvCxnSpPr>
              <a:cxnSpLocks noChangeShapeType="1"/>
              <a:stCxn id="571427" idx="3"/>
              <a:endCxn id="571423" idx="0"/>
            </p:cNvCxnSpPr>
            <p:nvPr/>
          </p:nvCxnSpPr>
          <p:spPr bwMode="auto">
            <a:xfrm flipH="1">
              <a:off x="4724400" y="2475632"/>
              <a:ext cx="1317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39" name="AutoShape 47"/>
            <p:cNvCxnSpPr>
              <a:cxnSpLocks noChangeShapeType="1"/>
              <a:stCxn id="571427" idx="5"/>
              <a:endCxn id="571422" idx="0"/>
            </p:cNvCxnSpPr>
            <p:nvPr/>
          </p:nvCxnSpPr>
          <p:spPr bwMode="auto">
            <a:xfrm>
              <a:off x="5126038" y="2475632"/>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40" name="AutoShape 48"/>
            <p:cNvCxnSpPr>
              <a:cxnSpLocks noChangeShapeType="1"/>
              <a:stCxn id="571426" idx="3"/>
              <a:endCxn id="571421" idx="0"/>
            </p:cNvCxnSpPr>
            <p:nvPr/>
          </p:nvCxnSpPr>
          <p:spPr bwMode="auto">
            <a:xfrm flipH="1">
              <a:off x="5791200" y="2475632"/>
              <a:ext cx="1317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41" name="AutoShape 49"/>
            <p:cNvCxnSpPr>
              <a:cxnSpLocks noChangeShapeType="1"/>
              <a:stCxn id="571426" idx="5"/>
              <a:endCxn id="571420" idx="0"/>
            </p:cNvCxnSpPr>
            <p:nvPr/>
          </p:nvCxnSpPr>
          <p:spPr bwMode="auto">
            <a:xfrm>
              <a:off x="6192838" y="2475632"/>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 name="Group 4"/>
          <p:cNvGrpSpPr/>
          <p:nvPr/>
        </p:nvGrpSpPr>
        <p:grpSpPr>
          <a:xfrm>
            <a:off x="1219200" y="3477344"/>
            <a:ext cx="3848100" cy="3048000"/>
            <a:chOff x="1219200" y="3477344"/>
            <a:chExt cx="3848100" cy="3048000"/>
          </a:xfrm>
        </p:grpSpPr>
        <p:sp>
          <p:nvSpPr>
            <p:cNvPr id="571442" name="Oval 50"/>
            <p:cNvSpPr>
              <a:spLocks noChangeAspect="1" noChangeArrowheads="1"/>
            </p:cNvSpPr>
            <p:nvPr/>
          </p:nvSpPr>
          <p:spPr bwMode="auto">
            <a:xfrm>
              <a:off x="3352800" y="6144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11</a:t>
              </a:r>
            </a:p>
          </p:txBody>
        </p:sp>
        <p:sp>
          <p:nvSpPr>
            <p:cNvPr id="571443" name="Oval 51"/>
            <p:cNvSpPr>
              <a:spLocks noChangeAspect="1" noChangeArrowheads="1"/>
            </p:cNvSpPr>
            <p:nvPr/>
          </p:nvSpPr>
          <p:spPr bwMode="auto">
            <a:xfrm>
              <a:off x="2819400" y="6144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7</a:t>
              </a:r>
            </a:p>
          </p:txBody>
        </p:sp>
        <p:sp>
          <p:nvSpPr>
            <p:cNvPr id="571444" name="Oval 52"/>
            <p:cNvSpPr>
              <a:spLocks noChangeAspect="1" noChangeArrowheads="1"/>
            </p:cNvSpPr>
            <p:nvPr/>
          </p:nvSpPr>
          <p:spPr bwMode="auto">
            <a:xfrm>
              <a:off x="2286000" y="6144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10</a:t>
              </a:r>
            </a:p>
          </p:txBody>
        </p:sp>
        <p:sp>
          <p:nvSpPr>
            <p:cNvPr id="571445" name="Oval 53"/>
            <p:cNvSpPr>
              <a:spLocks noChangeAspect="1" noChangeArrowheads="1"/>
            </p:cNvSpPr>
            <p:nvPr/>
          </p:nvSpPr>
          <p:spPr bwMode="auto">
            <a:xfrm>
              <a:off x="1752600" y="6144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8</a:t>
              </a:r>
            </a:p>
          </p:txBody>
        </p:sp>
        <p:sp>
          <p:nvSpPr>
            <p:cNvPr id="571446" name="Oval 54"/>
            <p:cNvSpPr>
              <a:spLocks noChangeAspect="1" noChangeArrowheads="1"/>
            </p:cNvSpPr>
            <p:nvPr/>
          </p:nvSpPr>
          <p:spPr bwMode="auto">
            <a:xfrm>
              <a:off x="1219200" y="6144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4</a:t>
              </a:r>
            </a:p>
          </p:txBody>
        </p:sp>
        <p:sp>
          <p:nvSpPr>
            <p:cNvPr id="571447" name="Oval 55"/>
            <p:cNvSpPr>
              <a:spLocks noChangeAspect="1" noChangeArrowheads="1"/>
            </p:cNvSpPr>
            <p:nvPr/>
          </p:nvSpPr>
          <p:spPr bwMode="auto">
            <a:xfrm>
              <a:off x="4686300" y="5255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9</a:t>
              </a:r>
            </a:p>
          </p:txBody>
        </p:sp>
        <p:sp>
          <p:nvSpPr>
            <p:cNvPr id="571448" name="Oval 56"/>
            <p:cNvSpPr>
              <a:spLocks noChangeAspect="1" noChangeArrowheads="1"/>
            </p:cNvSpPr>
            <p:nvPr/>
          </p:nvSpPr>
          <p:spPr bwMode="auto">
            <a:xfrm>
              <a:off x="3619500" y="5255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6</a:t>
              </a:r>
            </a:p>
          </p:txBody>
        </p:sp>
        <p:sp>
          <p:nvSpPr>
            <p:cNvPr id="571449" name="Oval 57"/>
            <p:cNvSpPr>
              <a:spLocks noChangeAspect="1" noChangeArrowheads="1"/>
            </p:cNvSpPr>
            <p:nvPr/>
          </p:nvSpPr>
          <p:spPr bwMode="auto">
            <a:xfrm>
              <a:off x="2552700" y="5255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1</a:t>
              </a:r>
            </a:p>
          </p:txBody>
        </p:sp>
        <p:sp>
          <p:nvSpPr>
            <p:cNvPr id="571450" name="Oval 58"/>
            <p:cNvSpPr>
              <a:spLocks noChangeAspect="1" noChangeArrowheads="1"/>
            </p:cNvSpPr>
            <p:nvPr/>
          </p:nvSpPr>
          <p:spPr bwMode="auto">
            <a:xfrm>
              <a:off x="1485900" y="5255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3</a:t>
              </a:r>
            </a:p>
          </p:txBody>
        </p:sp>
        <p:sp>
          <p:nvSpPr>
            <p:cNvPr id="571451" name="Oval 59"/>
            <p:cNvSpPr>
              <a:spLocks noChangeAspect="1" noChangeArrowheads="1"/>
            </p:cNvSpPr>
            <p:nvPr/>
          </p:nvSpPr>
          <p:spPr bwMode="auto">
            <a:xfrm>
              <a:off x="4152900" y="4366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2</a:t>
              </a:r>
            </a:p>
          </p:txBody>
        </p:sp>
        <p:sp>
          <p:nvSpPr>
            <p:cNvPr id="571452" name="Oval 60"/>
            <p:cNvSpPr>
              <a:spLocks noChangeAspect="1" noChangeArrowheads="1"/>
            </p:cNvSpPr>
            <p:nvPr/>
          </p:nvSpPr>
          <p:spPr bwMode="auto">
            <a:xfrm>
              <a:off x="2019300" y="4366344"/>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5</a:t>
              </a:r>
            </a:p>
          </p:txBody>
        </p:sp>
        <p:sp>
          <p:nvSpPr>
            <p:cNvPr id="571453" name="Oval 61"/>
            <p:cNvSpPr>
              <a:spLocks noChangeAspect="1" noChangeArrowheads="1"/>
            </p:cNvSpPr>
            <p:nvPr/>
          </p:nvSpPr>
          <p:spPr bwMode="auto">
            <a:xfrm>
              <a:off x="3086100" y="3477344"/>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12</a:t>
              </a:r>
            </a:p>
          </p:txBody>
        </p:sp>
        <p:cxnSp>
          <p:nvCxnSpPr>
            <p:cNvPr id="571454" name="AutoShape 62"/>
            <p:cNvCxnSpPr>
              <a:cxnSpLocks noChangeShapeType="1"/>
              <a:stCxn id="571453" idx="3"/>
              <a:endCxn id="571452" idx="0"/>
            </p:cNvCxnSpPr>
            <p:nvPr/>
          </p:nvCxnSpPr>
          <p:spPr bwMode="auto">
            <a:xfrm flipH="1">
              <a:off x="2209800" y="3821832"/>
              <a:ext cx="9318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55" name="AutoShape 63"/>
            <p:cNvCxnSpPr>
              <a:cxnSpLocks noChangeShapeType="1"/>
              <a:stCxn id="571453" idx="5"/>
              <a:endCxn id="571451" idx="0"/>
            </p:cNvCxnSpPr>
            <p:nvPr/>
          </p:nvCxnSpPr>
          <p:spPr bwMode="auto">
            <a:xfrm>
              <a:off x="3411538" y="3821832"/>
              <a:ext cx="9318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56" name="AutoShape 64"/>
            <p:cNvCxnSpPr>
              <a:cxnSpLocks noChangeShapeType="1"/>
              <a:stCxn id="571451" idx="3"/>
              <a:endCxn id="571448" idx="0"/>
            </p:cNvCxnSpPr>
            <p:nvPr/>
          </p:nvCxnSpPr>
          <p:spPr bwMode="auto">
            <a:xfrm flipH="1">
              <a:off x="3810000" y="4710832"/>
              <a:ext cx="3984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57" name="AutoShape 65"/>
            <p:cNvCxnSpPr>
              <a:cxnSpLocks noChangeShapeType="1"/>
              <a:stCxn id="571451" idx="5"/>
              <a:endCxn id="571447" idx="0"/>
            </p:cNvCxnSpPr>
            <p:nvPr/>
          </p:nvCxnSpPr>
          <p:spPr bwMode="auto">
            <a:xfrm>
              <a:off x="4478338" y="4710832"/>
              <a:ext cx="3984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58" name="AutoShape 66"/>
            <p:cNvCxnSpPr>
              <a:cxnSpLocks noChangeShapeType="1"/>
              <a:stCxn id="571448" idx="3"/>
              <a:endCxn id="571442" idx="0"/>
            </p:cNvCxnSpPr>
            <p:nvPr/>
          </p:nvCxnSpPr>
          <p:spPr bwMode="auto">
            <a:xfrm flipH="1">
              <a:off x="3543300" y="5599832"/>
              <a:ext cx="1317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59" name="AutoShape 67"/>
            <p:cNvCxnSpPr>
              <a:cxnSpLocks noChangeShapeType="1"/>
              <a:stCxn id="571452" idx="3"/>
              <a:endCxn id="571450" idx="0"/>
            </p:cNvCxnSpPr>
            <p:nvPr/>
          </p:nvCxnSpPr>
          <p:spPr bwMode="auto">
            <a:xfrm flipH="1">
              <a:off x="1676400" y="4710832"/>
              <a:ext cx="3984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60" name="AutoShape 68"/>
            <p:cNvCxnSpPr>
              <a:cxnSpLocks noChangeShapeType="1"/>
              <a:stCxn id="571452" idx="5"/>
              <a:endCxn id="571449" idx="0"/>
            </p:cNvCxnSpPr>
            <p:nvPr/>
          </p:nvCxnSpPr>
          <p:spPr bwMode="auto">
            <a:xfrm>
              <a:off x="2344738" y="4710832"/>
              <a:ext cx="3984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61" name="AutoShape 69"/>
            <p:cNvCxnSpPr>
              <a:cxnSpLocks noChangeShapeType="1"/>
              <a:stCxn id="571450" idx="3"/>
              <a:endCxn id="571446" idx="0"/>
            </p:cNvCxnSpPr>
            <p:nvPr/>
          </p:nvCxnSpPr>
          <p:spPr bwMode="auto">
            <a:xfrm flipH="1">
              <a:off x="1409700" y="5599832"/>
              <a:ext cx="1317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62" name="AutoShape 70"/>
            <p:cNvCxnSpPr>
              <a:cxnSpLocks noChangeShapeType="1"/>
              <a:stCxn id="571450" idx="5"/>
              <a:endCxn id="571445" idx="0"/>
            </p:cNvCxnSpPr>
            <p:nvPr/>
          </p:nvCxnSpPr>
          <p:spPr bwMode="auto">
            <a:xfrm>
              <a:off x="1811338" y="5599832"/>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63" name="AutoShape 71"/>
            <p:cNvCxnSpPr>
              <a:cxnSpLocks noChangeShapeType="1"/>
              <a:stCxn id="571449" idx="3"/>
              <a:endCxn id="571444" idx="0"/>
            </p:cNvCxnSpPr>
            <p:nvPr/>
          </p:nvCxnSpPr>
          <p:spPr bwMode="auto">
            <a:xfrm flipH="1">
              <a:off x="2476500" y="5599832"/>
              <a:ext cx="1317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64" name="AutoShape 72"/>
            <p:cNvCxnSpPr>
              <a:cxnSpLocks noChangeShapeType="1"/>
              <a:stCxn id="571449" idx="5"/>
              <a:endCxn id="571443" idx="0"/>
            </p:cNvCxnSpPr>
            <p:nvPr/>
          </p:nvCxnSpPr>
          <p:spPr bwMode="auto">
            <a:xfrm>
              <a:off x="2878138" y="5599832"/>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6" name="Group 5"/>
          <p:cNvGrpSpPr/>
          <p:nvPr/>
        </p:nvGrpSpPr>
        <p:grpSpPr>
          <a:xfrm>
            <a:off x="5219700" y="3477344"/>
            <a:ext cx="3848100" cy="3048000"/>
            <a:chOff x="5219700" y="3477344"/>
            <a:chExt cx="3848100" cy="3048000"/>
          </a:xfrm>
        </p:grpSpPr>
        <p:sp>
          <p:nvSpPr>
            <p:cNvPr id="571465" name="Oval 73"/>
            <p:cNvSpPr>
              <a:spLocks noChangeAspect="1" noChangeArrowheads="1"/>
            </p:cNvSpPr>
            <p:nvPr/>
          </p:nvSpPr>
          <p:spPr bwMode="auto">
            <a:xfrm>
              <a:off x="7353300" y="6144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11</a:t>
              </a:r>
            </a:p>
          </p:txBody>
        </p:sp>
        <p:sp>
          <p:nvSpPr>
            <p:cNvPr id="571466" name="Oval 74"/>
            <p:cNvSpPr>
              <a:spLocks noChangeAspect="1" noChangeArrowheads="1"/>
            </p:cNvSpPr>
            <p:nvPr/>
          </p:nvSpPr>
          <p:spPr bwMode="auto">
            <a:xfrm>
              <a:off x="6819900" y="6144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dirty="0">
                  <a:ea typeface="宋体" panose="02010600030101010101" pitchFamily="2" charset="-122"/>
                </a:rPr>
                <a:t>7</a:t>
              </a:r>
            </a:p>
          </p:txBody>
        </p:sp>
        <p:sp>
          <p:nvSpPr>
            <p:cNvPr id="571467" name="Oval 75"/>
            <p:cNvSpPr>
              <a:spLocks noChangeAspect="1" noChangeArrowheads="1"/>
            </p:cNvSpPr>
            <p:nvPr/>
          </p:nvSpPr>
          <p:spPr bwMode="auto">
            <a:xfrm>
              <a:off x="6286500" y="6144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10</a:t>
              </a:r>
            </a:p>
          </p:txBody>
        </p:sp>
        <p:sp>
          <p:nvSpPr>
            <p:cNvPr id="571468" name="Oval 76"/>
            <p:cNvSpPr>
              <a:spLocks noChangeAspect="1" noChangeArrowheads="1"/>
            </p:cNvSpPr>
            <p:nvPr/>
          </p:nvSpPr>
          <p:spPr bwMode="auto">
            <a:xfrm>
              <a:off x="5753100" y="6144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8</a:t>
              </a:r>
            </a:p>
          </p:txBody>
        </p:sp>
        <p:sp>
          <p:nvSpPr>
            <p:cNvPr id="571469" name="Oval 77"/>
            <p:cNvSpPr>
              <a:spLocks noChangeAspect="1" noChangeArrowheads="1"/>
            </p:cNvSpPr>
            <p:nvPr/>
          </p:nvSpPr>
          <p:spPr bwMode="auto">
            <a:xfrm>
              <a:off x="5219700" y="6144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4</a:t>
              </a:r>
            </a:p>
          </p:txBody>
        </p:sp>
        <p:sp>
          <p:nvSpPr>
            <p:cNvPr id="571470" name="Oval 78"/>
            <p:cNvSpPr>
              <a:spLocks noChangeAspect="1" noChangeArrowheads="1"/>
            </p:cNvSpPr>
            <p:nvPr/>
          </p:nvSpPr>
          <p:spPr bwMode="auto">
            <a:xfrm>
              <a:off x="8686800" y="5255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9</a:t>
              </a:r>
            </a:p>
          </p:txBody>
        </p:sp>
        <p:sp>
          <p:nvSpPr>
            <p:cNvPr id="571471" name="Oval 79"/>
            <p:cNvSpPr>
              <a:spLocks noChangeAspect="1" noChangeArrowheads="1"/>
            </p:cNvSpPr>
            <p:nvPr/>
          </p:nvSpPr>
          <p:spPr bwMode="auto">
            <a:xfrm>
              <a:off x="7620000" y="5255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6</a:t>
              </a:r>
            </a:p>
          </p:txBody>
        </p:sp>
        <p:sp>
          <p:nvSpPr>
            <p:cNvPr id="571472" name="Oval 80"/>
            <p:cNvSpPr>
              <a:spLocks noChangeAspect="1" noChangeArrowheads="1"/>
            </p:cNvSpPr>
            <p:nvPr/>
          </p:nvSpPr>
          <p:spPr bwMode="auto">
            <a:xfrm>
              <a:off x="6553200" y="5255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5</a:t>
              </a:r>
            </a:p>
          </p:txBody>
        </p:sp>
        <p:sp>
          <p:nvSpPr>
            <p:cNvPr id="571473" name="Oval 81"/>
            <p:cNvSpPr>
              <a:spLocks noChangeAspect="1" noChangeArrowheads="1"/>
            </p:cNvSpPr>
            <p:nvPr/>
          </p:nvSpPr>
          <p:spPr bwMode="auto">
            <a:xfrm>
              <a:off x="5486400" y="5255344"/>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ea typeface="宋体" panose="02010600030101010101" pitchFamily="2" charset="-122"/>
                </a:rPr>
                <a:t>3</a:t>
              </a:r>
            </a:p>
          </p:txBody>
        </p:sp>
        <p:sp>
          <p:nvSpPr>
            <p:cNvPr id="571474" name="Oval 82"/>
            <p:cNvSpPr>
              <a:spLocks noChangeAspect="1" noChangeArrowheads="1"/>
            </p:cNvSpPr>
            <p:nvPr/>
          </p:nvSpPr>
          <p:spPr bwMode="auto">
            <a:xfrm>
              <a:off x="8153400" y="4366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2</a:t>
              </a:r>
            </a:p>
          </p:txBody>
        </p:sp>
        <p:sp>
          <p:nvSpPr>
            <p:cNvPr id="571475" name="Oval 83"/>
            <p:cNvSpPr>
              <a:spLocks noChangeAspect="1" noChangeArrowheads="1"/>
            </p:cNvSpPr>
            <p:nvPr/>
          </p:nvSpPr>
          <p:spPr bwMode="auto">
            <a:xfrm>
              <a:off x="6019800" y="4366344"/>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339933"/>
                  </a:solidFill>
                  <a:ea typeface="宋体" panose="02010600030101010101" pitchFamily="2" charset="-122"/>
                </a:rPr>
                <a:t>1</a:t>
              </a:r>
            </a:p>
          </p:txBody>
        </p:sp>
        <p:sp>
          <p:nvSpPr>
            <p:cNvPr id="571476" name="Oval 84"/>
            <p:cNvSpPr>
              <a:spLocks noChangeAspect="1" noChangeArrowheads="1"/>
            </p:cNvSpPr>
            <p:nvPr/>
          </p:nvSpPr>
          <p:spPr bwMode="auto">
            <a:xfrm>
              <a:off x="7086600" y="3477344"/>
              <a:ext cx="381000" cy="381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000">
                  <a:solidFill>
                    <a:srgbClr val="FF0000"/>
                  </a:solidFill>
                  <a:ea typeface="宋体" panose="02010600030101010101" pitchFamily="2" charset="-122"/>
                </a:rPr>
                <a:t>12</a:t>
              </a:r>
            </a:p>
          </p:txBody>
        </p:sp>
        <p:cxnSp>
          <p:nvCxnSpPr>
            <p:cNvPr id="571477" name="AutoShape 85"/>
            <p:cNvCxnSpPr>
              <a:cxnSpLocks noChangeShapeType="1"/>
              <a:stCxn id="571476" idx="3"/>
              <a:endCxn id="571475" idx="0"/>
            </p:cNvCxnSpPr>
            <p:nvPr/>
          </p:nvCxnSpPr>
          <p:spPr bwMode="auto">
            <a:xfrm flipH="1">
              <a:off x="6210300" y="3821832"/>
              <a:ext cx="9318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78" name="AutoShape 86"/>
            <p:cNvCxnSpPr>
              <a:cxnSpLocks noChangeShapeType="1"/>
              <a:stCxn id="571476" idx="5"/>
              <a:endCxn id="571474" idx="0"/>
            </p:cNvCxnSpPr>
            <p:nvPr/>
          </p:nvCxnSpPr>
          <p:spPr bwMode="auto">
            <a:xfrm>
              <a:off x="7412038" y="3821832"/>
              <a:ext cx="9318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79" name="AutoShape 87"/>
            <p:cNvCxnSpPr>
              <a:cxnSpLocks noChangeShapeType="1"/>
              <a:stCxn id="571474" idx="3"/>
              <a:endCxn id="571471" idx="0"/>
            </p:cNvCxnSpPr>
            <p:nvPr/>
          </p:nvCxnSpPr>
          <p:spPr bwMode="auto">
            <a:xfrm flipH="1">
              <a:off x="7810500" y="4710832"/>
              <a:ext cx="3984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80" name="AutoShape 88"/>
            <p:cNvCxnSpPr>
              <a:cxnSpLocks noChangeShapeType="1"/>
              <a:stCxn id="571474" idx="5"/>
              <a:endCxn id="571470" idx="0"/>
            </p:cNvCxnSpPr>
            <p:nvPr/>
          </p:nvCxnSpPr>
          <p:spPr bwMode="auto">
            <a:xfrm>
              <a:off x="8478838" y="4710832"/>
              <a:ext cx="3984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81" name="AutoShape 89"/>
            <p:cNvCxnSpPr>
              <a:cxnSpLocks noChangeShapeType="1"/>
              <a:stCxn id="571471" idx="3"/>
              <a:endCxn id="571465" idx="0"/>
            </p:cNvCxnSpPr>
            <p:nvPr/>
          </p:nvCxnSpPr>
          <p:spPr bwMode="auto">
            <a:xfrm flipH="1">
              <a:off x="7543800" y="5599832"/>
              <a:ext cx="1317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82" name="AutoShape 90"/>
            <p:cNvCxnSpPr>
              <a:cxnSpLocks noChangeShapeType="1"/>
              <a:stCxn id="571475" idx="3"/>
              <a:endCxn id="571473" idx="0"/>
            </p:cNvCxnSpPr>
            <p:nvPr/>
          </p:nvCxnSpPr>
          <p:spPr bwMode="auto">
            <a:xfrm flipH="1">
              <a:off x="5676900" y="4710832"/>
              <a:ext cx="3984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83" name="AutoShape 91"/>
            <p:cNvCxnSpPr>
              <a:cxnSpLocks noChangeShapeType="1"/>
              <a:stCxn id="571475" idx="5"/>
              <a:endCxn id="571472" idx="0"/>
            </p:cNvCxnSpPr>
            <p:nvPr/>
          </p:nvCxnSpPr>
          <p:spPr bwMode="auto">
            <a:xfrm>
              <a:off x="6345238" y="4710832"/>
              <a:ext cx="398462"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84" name="AutoShape 92"/>
            <p:cNvCxnSpPr>
              <a:cxnSpLocks noChangeShapeType="1"/>
              <a:stCxn id="571473" idx="3"/>
              <a:endCxn id="571469" idx="0"/>
            </p:cNvCxnSpPr>
            <p:nvPr/>
          </p:nvCxnSpPr>
          <p:spPr bwMode="auto">
            <a:xfrm flipH="1">
              <a:off x="5410200" y="5599832"/>
              <a:ext cx="131763"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85" name="AutoShape 93"/>
            <p:cNvCxnSpPr>
              <a:cxnSpLocks noChangeShapeType="1"/>
              <a:stCxn id="571473" idx="5"/>
              <a:endCxn id="571468" idx="0"/>
            </p:cNvCxnSpPr>
            <p:nvPr/>
          </p:nvCxnSpPr>
          <p:spPr bwMode="auto">
            <a:xfrm>
              <a:off x="5811838" y="5599832"/>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86" name="AutoShape 94"/>
            <p:cNvCxnSpPr>
              <a:cxnSpLocks noChangeShapeType="1"/>
              <a:stCxn id="571472" idx="3"/>
              <a:endCxn id="571467" idx="0"/>
            </p:cNvCxnSpPr>
            <p:nvPr/>
          </p:nvCxnSpPr>
          <p:spPr bwMode="auto">
            <a:xfrm flipH="1">
              <a:off x="6477000" y="5599832"/>
              <a:ext cx="1317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1487" name="AutoShape 95"/>
            <p:cNvCxnSpPr>
              <a:cxnSpLocks noChangeShapeType="1"/>
              <a:stCxn id="571472" idx="5"/>
              <a:endCxn id="571466" idx="0"/>
            </p:cNvCxnSpPr>
            <p:nvPr/>
          </p:nvCxnSpPr>
          <p:spPr bwMode="auto">
            <a:xfrm>
              <a:off x="6878638" y="5599832"/>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71488" name="Line 96"/>
          <p:cNvSpPr>
            <a:spLocks noChangeShapeType="1"/>
          </p:cNvSpPr>
          <p:nvPr/>
        </p:nvSpPr>
        <p:spPr bwMode="auto">
          <a:xfrm>
            <a:off x="4876800" y="4848944"/>
            <a:ext cx="914400" cy="0"/>
          </a:xfrm>
          <a:prstGeom prst="line">
            <a:avLst/>
          </a:prstGeom>
          <a:noFill/>
          <a:ln w="762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571490" name="Line 98"/>
          <p:cNvSpPr>
            <a:spLocks noChangeShapeType="1"/>
          </p:cNvSpPr>
          <p:nvPr/>
        </p:nvSpPr>
        <p:spPr bwMode="auto">
          <a:xfrm>
            <a:off x="685800" y="4848944"/>
            <a:ext cx="914400" cy="0"/>
          </a:xfrm>
          <a:prstGeom prst="line">
            <a:avLst/>
          </a:prstGeom>
          <a:noFill/>
          <a:ln w="762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Tree>
    <p:extLst>
      <p:ext uri="{BB962C8B-B14F-4D97-AF65-F5344CB8AC3E}">
        <p14:creationId xmlns:p14="http://schemas.microsoft.com/office/powerpoint/2010/main" val="1464873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14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7149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148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1418" grpId="0" animBg="1"/>
      <p:bldP spid="571488" grpId="0" animBg="1"/>
      <p:bldP spid="571490"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2"/>
          <p:cNvSpPr>
            <a:spLocks noGrp="1" noChangeArrowheads="1"/>
          </p:cNvSpPr>
          <p:nvPr>
            <p:ph type="title"/>
          </p:nvPr>
        </p:nvSpPr>
        <p:spPr/>
        <p:txBody>
          <a:bodyPr/>
          <a:lstStyle/>
          <a:p>
            <a:r>
              <a:rPr lang="en-US" altLang="zh-CN">
                <a:ea typeface="宋体" panose="02010600030101010101" pitchFamily="2" charset="-122"/>
              </a:rPr>
              <a:t>Finally… </a:t>
            </a:r>
          </a:p>
        </p:txBody>
      </p:sp>
      <p:sp>
        <p:nvSpPr>
          <p:cNvPr id="573443" name="Oval 3"/>
          <p:cNvSpPr>
            <a:spLocks noChangeAspect="1" noChangeArrowheads="1"/>
          </p:cNvSpPr>
          <p:nvPr/>
        </p:nvSpPr>
        <p:spPr bwMode="auto">
          <a:xfrm>
            <a:off x="4495800" y="4876800"/>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solidFill>
                  <a:srgbClr val="339933"/>
                </a:solidFill>
                <a:ea typeface="宋体" panose="02010600030101010101" pitchFamily="2" charset="-122"/>
              </a:rPr>
              <a:t>11</a:t>
            </a:r>
          </a:p>
        </p:txBody>
      </p:sp>
      <p:sp>
        <p:nvSpPr>
          <p:cNvPr id="573444" name="Oval 4"/>
          <p:cNvSpPr>
            <a:spLocks noChangeAspect="1" noChangeArrowheads="1"/>
          </p:cNvSpPr>
          <p:nvPr/>
        </p:nvSpPr>
        <p:spPr bwMode="auto">
          <a:xfrm>
            <a:off x="3962400" y="48768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7</a:t>
            </a:r>
          </a:p>
        </p:txBody>
      </p:sp>
      <p:sp>
        <p:nvSpPr>
          <p:cNvPr id="573445" name="Oval 5"/>
          <p:cNvSpPr>
            <a:spLocks noChangeAspect="1" noChangeArrowheads="1"/>
          </p:cNvSpPr>
          <p:nvPr/>
        </p:nvSpPr>
        <p:spPr bwMode="auto">
          <a:xfrm>
            <a:off x="3429000" y="4876800"/>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solidFill>
                  <a:srgbClr val="339933"/>
                </a:solidFill>
                <a:ea typeface="宋体" panose="02010600030101010101" pitchFamily="2" charset="-122"/>
              </a:rPr>
              <a:t>10</a:t>
            </a:r>
          </a:p>
        </p:txBody>
      </p:sp>
      <p:sp>
        <p:nvSpPr>
          <p:cNvPr id="573446" name="Oval 6"/>
          <p:cNvSpPr>
            <a:spLocks noChangeAspect="1" noChangeArrowheads="1"/>
          </p:cNvSpPr>
          <p:nvPr/>
        </p:nvSpPr>
        <p:spPr bwMode="auto">
          <a:xfrm>
            <a:off x="2895600" y="48768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8</a:t>
            </a:r>
          </a:p>
        </p:txBody>
      </p:sp>
      <p:sp>
        <p:nvSpPr>
          <p:cNvPr id="573447" name="Oval 7"/>
          <p:cNvSpPr>
            <a:spLocks noChangeAspect="1" noChangeArrowheads="1"/>
          </p:cNvSpPr>
          <p:nvPr/>
        </p:nvSpPr>
        <p:spPr bwMode="auto">
          <a:xfrm>
            <a:off x="2362200" y="4876800"/>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solidFill>
                  <a:srgbClr val="339933"/>
                </a:solidFill>
                <a:ea typeface="宋体" panose="02010600030101010101" pitchFamily="2" charset="-122"/>
              </a:rPr>
              <a:t>12</a:t>
            </a:r>
          </a:p>
        </p:txBody>
      </p:sp>
      <p:sp>
        <p:nvSpPr>
          <p:cNvPr id="573448" name="Oval 8"/>
          <p:cNvSpPr>
            <a:spLocks noChangeAspect="1" noChangeArrowheads="1"/>
          </p:cNvSpPr>
          <p:nvPr/>
        </p:nvSpPr>
        <p:spPr bwMode="auto">
          <a:xfrm>
            <a:off x="5829300" y="39878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ea typeface="宋体" panose="02010600030101010101" pitchFamily="2" charset="-122"/>
              </a:rPr>
              <a:t>9</a:t>
            </a:r>
          </a:p>
        </p:txBody>
      </p:sp>
      <p:sp>
        <p:nvSpPr>
          <p:cNvPr id="573449" name="Oval 9"/>
          <p:cNvSpPr>
            <a:spLocks noChangeAspect="1" noChangeArrowheads="1"/>
          </p:cNvSpPr>
          <p:nvPr/>
        </p:nvSpPr>
        <p:spPr bwMode="auto">
          <a:xfrm>
            <a:off x="4762500" y="3987800"/>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solidFill>
                  <a:srgbClr val="339933"/>
                </a:solidFill>
                <a:ea typeface="宋体" panose="02010600030101010101" pitchFamily="2" charset="-122"/>
              </a:rPr>
              <a:t>6</a:t>
            </a:r>
          </a:p>
        </p:txBody>
      </p:sp>
      <p:sp>
        <p:nvSpPr>
          <p:cNvPr id="573450" name="Oval 10"/>
          <p:cNvSpPr>
            <a:spLocks noChangeAspect="1" noChangeArrowheads="1"/>
          </p:cNvSpPr>
          <p:nvPr/>
        </p:nvSpPr>
        <p:spPr bwMode="auto">
          <a:xfrm>
            <a:off x="3695700" y="3987800"/>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solidFill>
                  <a:srgbClr val="339933"/>
                </a:solidFill>
                <a:ea typeface="宋体" panose="02010600030101010101" pitchFamily="2" charset="-122"/>
              </a:rPr>
              <a:t>5</a:t>
            </a:r>
          </a:p>
        </p:txBody>
      </p:sp>
      <p:sp>
        <p:nvSpPr>
          <p:cNvPr id="573451" name="Oval 11"/>
          <p:cNvSpPr>
            <a:spLocks noChangeAspect="1" noChangeArrowheads="1"/>
          </p:cNvSpPr>
          <p:nvPr/>
        </p:nvSpPr>
        <p:spPr bwMode="auto">
          <a:xfrm>
            <a:off x="2628900" y="3987800"/>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solidFill>
                  <a:srgbClr val="339933"/>
                </a:solidFill>
                <a:ea typeface="宋体" panose="02010600030101010101" pitchFamily="2" charset="-122"/>
              </a:rPr>
              <a:t>4</a:t>
            </a:r>
          </a:p>
        </p:txBody>
      </p:sp>
      <p:sp>
        <p:nvSpPr>
          <p:cNvPr id="573452" name="Oval 12"/>
          <p:cNvSpPr>
            <a:spLocks noChangeAspect="1" noChangeArrowheads="1"/>
          </p:cNvSpPr>
          <p:nvPr/>
        </p:nvSpPr>
        <p:spPr bwMode="auto">
          <a:xfrm>
            <a:off x="5295900" y="3098800"/>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solidFill>
                  <a:srgbClr val="339933"/>
                </a:solidFill>
                <a:ea typeface="宋体" panose="02010600030101010101" pitchFamily="2" charset="-122"/>
              </a:rPr>
              <a:t>2</a:t>
            </a:r>
          </a:p>
        </p:txBody>
      </p:sp>
      <p:sp>
        <p:nvSpPr>
          <p:cNvPr id="573453" name="Oval 13"/>
          <p:cNvSpPr>
            <a:spLocks noChangeAspect="1" noChangeArrowheads="1"/>
          </p:cNvSpPr>
          <p:nvPr/>
        </p:nvSpPr>
        <p:spPr bwMode="auto">
          <a:xfrm>
            <a:off x="3162300" y="3098800"/>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solidFill>
                  <a:srgbClr val="339933"/>
                </a:solidFill>
                <a:ea typeface="宋体" panose="02010600030101010101" pitchFamily="2" charset="-122"/>
              </a:rPr>
              <a:t>3</a:t>
            </a:r>
          </a:p>
        </p:txBody>
      </p:sp>
      <p:sp>
        <p:nvSpPr>
          <p:cNvPr id="573454" name="Oval 14"/>
          <p:cNvSpPr>
            <a:spLocks noChangeAspect="1" noChangeArrowheads="1"/>
          </p:cNvSpPr>
          <p:nvPr/>
        </p:nvSpPr>
        <p:spPr bwMode="auto">
          <a:xfrm>
            <a:off x="4229100" y="2209800"/>
            <a:ext cx="381000" cy="381000"/>
          </a:xfrm>
          <a:prstGeom prst="ellipse">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2400">
                <a:solidFill>
                  <a:srgbClr val="339933"/>
                </a:solidFill>
                <a:ea typeface="宋体" panose="02010600030101010101" pitchFamily="2" charset="-122"/>
              </a:rPr>
              <a:t>1</a:t>
            </a:r>
          </a:p>
        </p:txBody>
      </p:sp>
      <p:cxnSp>
        <p:nvCxnSpPr>
          <p:cNvPr id="573455" name="AutoShape 15"/>
          <p:cNvCxnSpPr>
            <a:cxnSpLocks noChangeShapeType="1"/>
            <a:stCxn id="573454" idx="3"/>
            <a:endCxn id="573453" idx="0"/>
          </p:cNvCxnSpPr>
          <p:nvPr/>
        </p:nvCxnSpPr>
        <p:spPr bwMode="auto">
          <a:xfrm flipH="1">
            <a:off x="3352800" y="2554288"/>
            <a:ext cx="9318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3456" name="AutoShape 16"/>
          <p:cNvCxnSpPr>
            <a:cxnSpLocks noChangeShapeType="1"/>
            <a:stCxn id="573454" idx="5"/>
            <a:endCxn id="573452" idx="0"/>
          </p:cNvCxnSpPr>
          <p:nvPr/>
        </p:nvCxnSpPr>
        <p:spPr bwMode="auto">
          <a:xfrm>
            <a:off x="4554538" y="2554288"/>
            <a:ext cx="9318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3457" name="AutoShape 17"/>
          <p:cNvCxnSpPr>
            <a:cxnSpLocks noChangeShapeType="1"/>
            <a:stCxn id="573452" idx="3"/>
            <a:endCxn id="573449" idx="0"/>
          </p:cNvCxnSpPr>
          <p:nvPr/>
        </p:nvCxnSpPr>
        <p:spPr bwMode="auto">
          <a:xfrm flipH="1">
            <a:off x="4953000" y="3443288"/>
            <a:ext cx="3984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3458" name="AutoShape 18"/>
          <p:cNvCxnSpPr>
            <a:cxnSpLocks noChangeShapeType="1"/>
            <a:stCxn id="573452" idx="5"/>
            <a:endCxn id="573448" idx="0"/>
          </p:cNvCxnSpPr>
          <p:nvPr/>
        </p:nvCxnSpPr>
        <p:spPr bwMode="auto">
          <a:xfrm>
            <a:off x="5621338" y="3443288"/>
            <a:ext cx="3984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3459" name="AutoShape 19"/>
          <p:cNvCxnSpPr>
            <a:cxnSpLocks noChangeShapeType="1"/>
            <a:stCxn id="573449" idx="3"/>
            <a:endCxn id="573443" idx="0"/>
          </p:cNvCxnSpPr>
          <p:nvPr/>
        </p:nvCxnSpPr>
        <p:spPr bwMode="auto">
          <a:xfrm flipH="1">
            <a:off x="4686300" y="4332288"/>
            <a:ext cx="1317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3460" name="AutoShape 20"/>
          <p:cNvCxnSpPr>
            <a:cxnSpLocks noChangeShapeType="1"/>
            <a:stCxn id="573453" idx="3"/>
            <a:endCxn id="573451" idx="0"/>
          </p:cNvCxnSpPr>
          <p:nvPr/>
        </p:nvCxnSpPr>
        <p:spPr bwMode="auto">
          <a:xfrm flipH="1">
            <a:off x="2819400" y="3443288"/>
            <a:ext cx="3984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3461" name="AutoShape 21"/>
          <p:cNvCxnSpPr>
            <a:cxnSpLocks noChangeShapeType="1"/>
            <a:stCxn id="573453" idx="5"/>
            <a:endCxn id="573450" idx="0"/>
          </p:cNvCxnSpPr>
          <p:nvPr/>
        </p:nvCxnSpPr>
        <p:spPr bwMode="auto">
          <a:xfrm>
            <a:off x="3487738" y="3443288"/>
            <a:ext cx="398462"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3462" name="AutoShape 22"/>
          <p:cNvCxnSpPr>
            <a:cxnSpLocks noChangeShapeType="1"/>
            <a:stCxn id="573451" idx="3"/>
            <a:endCxn id="573447" idx="0"/>
          </p:cNvCxnSpPr>
          <p:nvPr/>
        </p:nvCxnSpPr>
        <p:spPr bwMode="auto">
          <a:xfrm flipH="1">
            <a:off x="2552700" y="4332288"/>
            <a:ext cx="1317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3463" name="AutoShape 23"/>
          <p:cNvCxnSpPr>
            <a:cxnSpLocks noChangeShapeType="1"/>
            <a:stCxn id="573451" idx="5"/>
            <a:endCxn id="573446" idx="0"/>
          </p:cNvCxnSpPr>
          <p:nvPr/>
        </p:nvCxnSpPr>
        <p:spPr bwMode="auto">
          <a:xfrm>
            <a:off x="2954338" y="4332288"/>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3464" name="AutoShape 24"/>
          <p:cNvCxnSpPr>
            <a:cxnSpLocks noChangeShapeType="1"/>
            <a:stCxn id="573450" idx="3"/>
            <a:endCxn id="573445" idx="0"/>
          </p:cNvCxnSpPr>
          <p:nvPr/>
        </p:nvCxnSpPr>
        <p:spPr bwMode="auto">
          <a:xfrm flipH="1">
            <a:off x="3619500" y="4332288"/>
            <a:ext cx="131763" cy="525462"/>
          </a:xfrm>
          <a:prstGeom prst="straightConnector1">
            <a:avLst/>
          </a:prstGeom>
          <a:noFill/>
          <a:ln w="9525">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3465" name="AutoShape 25"/>
          <p:cNvCxnSpPr>
            <a:cxnSpLocks noChangeShapeType="1"/>
            <a:stCxn id="573450" idx="5"/>
            <a:endCxn id="573444" idx="0"/>
          </p:cNvCxnSpPr>
          <p:nvPr/>
        </p:nvCxnSpPr>
        <p:spPr bwMode="auto">
          <a:xfrm>
            <a:off x="4021138" y="4332288"/>
            <a:ext cx="131762" cy="5254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44277018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2"/>
          <p:cNvSpPr>
            <a:spLocks noGrp="1" noChangeArrowheads="1"/>
          </p:cNvSpPr>
          <p:nvPr>
            <p:ph type="title"/>
          </p:nvPr>
        </p:nvSpPr>
        <p:spPr/>
        <p:txBody>
          <a:bodyPr/>
          <a:lstStyle/>
          <a:p>
            <a:r>
              <a:rPr lang="en-US" altLang="zh-CN" dirty="0"/>
              <a:t>Complexity of Build Heap</a:t>
            </a:r>
          </a:p>
        </p:txBody>
      </p:sp>
      <p:sp>
        <p:nvSpPr>
          <p:cNvPr id="575491" name="Rectangle 3"/>
          <p:cNvSpPr>
            <a:spLocks noGrp="1" noChangeArrowheads="1"/>
          </p:cNvSpPr>
          <p:nvPr>
            <p:ph type="body" idx="1"/>
          </p:nvPr>
        </p:nvSpPr>
        <p:spPr/>
        <p:txBody>
          <a:bodyPr/>
          <a:lstStyle/>
          <a:p>
            <a:r>
              <a:rPr lang="en-US" altLang="zh-CN" dirty="0"/>
              <a:t>No percolation for the leaf nodes (n/2 nodes)</a:t>
            </a:r>
          </a:p>
          <a:p>
            <a:r>
              <a:rPr lang="en-US" altLang="zh-CN" dirty="0"/>
              <a:t>At most n/4 nodes percolate down 1 level</a:t>
            </a:r>
            <a:br>
              <a:rPr lang="en-US" altLang="zh-CN" dirty="0"/>
            </a:br>
            <a:r>
              <a:rPr lang="en-US" altLang="zh-CN" dirty="0"/>
              <a:t>at most n/8 nodes percolate down 2 levels</a:t>
            </a:r>
            <a:br>
              <a:rPr lang="en-US" altLang="zh-CN" dirty="0"/>
            </a:br>
            <a:r>
              <a:rPr lang="en-US" altLang="zh-CN" dirty="0"/>
              <a:t>at most n/16 nodes percolate down 3 levels</a:t>
            </a:r>
            <a:br>
              <a:rPr lang="en-US" altLang="zh-CN" dirty="0"/>
            </a:br>
            <a:r>
              <a:rPr lang="en-US" altLang="zh-CN" dirty="0"/>
              <a:t>…</a:t>
            </a:r>
          </a:p>
          <a:p>
            <a:endParaRPr lang="en-US" altLang="zh-CN" dirty="0"/>
          </a:p>
        </p:txBody>
      </p:sp>
      <p:sp>
        <p:nvSpPr>
          <p:cNvPr id="575493" name="Text Box 5"/>
          <p:cNvSpPr txBox="1">
            <a:spLocks noChangeArrowheads="1"/>
          </p:cNvSpPr>
          <p:nvPr/>
        </p:nvSpPr>
        <p:spPr bwMode="auto">
          <a:xfrm>
            <a:off x="7308304" y="4657066"/>
            <a:ext cx="152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2400" b="1" dirty="0">
                <a:solidFill>
                  <a:srgbClr val="FF0000"/>
                </a:solidFill>
                <a:latin typeface="Symbol" pitchFamily="18" charset="2"/>
              </a:rPr>
              <a:t>Q</a:t>
            </a:r>
            <a:r>
              <a:rPr lang="en-US" altLang="zh-CN" sz="2400" dirty="0">
                <a:solidFill>
                  <a:srgbClr val="FF0000"/>
                </a:solidFill>
                <a:ea typeface="宋体" panose="02010600030101010101" pitchFamily="2" charset="-122"/>
              </a:rPr>
              <a:t>(</a:t>
            </a:r>
            <a:r>
              <a:rPr lang="en-US" altLang="zh-CN" sz="2400" i="1" dirty="0">
                <a:solidFill>
                  <a:srgbClr val="FF0000"/>
                </a:solidFill>
                <a:ea typeface="宋体" panose="02010600030101010101" pitchFamily="2" charset="-122"/>
              </a:rPr>
              <a:t>n</a:t>
            </a:r>
            <a:r>
              <a:rPr lang="en-US" altLang="zh-CN" sz="2400" dirty="0">
                <a:solidFill>
                  <a:srgbClr val="FF0000"/>
                </a:solidFill>
                <a:ea typeface="宋体" panose="02010600030101010101" pitchFamily="2" charset="-122"/>
              </a:rPr>
              <a:t>)</a:t>
            </a:r>
          </a:p>
        </p:txBody>
      </p:sp>
      <p:graphicFrame>
        <p:nvGraphicFramePr>
          <p:cNvPr id="575494" name="Object 6"/>
          <p:cNvGraphicFramePr>
            <a:graphicFrameLocks noChangeAspect="1"/>
          </p:cNvGraphicFramePr>
          <p:nvPr>
            <p:extLst>
              <p:ext uri="{D42A27DB-BD31-4B8C-83A1-F6EECF244321}">
                <p14:modId xmlns:p14="http://schemas.microsoft.com/office/powerpoint/2010/main" val="2168012321"/>
              </p:ext>
            </p:extLst>
          </p:nvPr>
        </p:nvGraphicFramePr>
        <p:xfrm>
          <a:off x="971600" y="3356992"/>
          <a:ext cx="7334199" cy="1069571"/>
        </p:xfrm>
        <a:graphic>
          <a:graphicData uri="http://schemas.openxmlformats.org/presentationml/2006/ole">
            <mc:AlternateContent xmlns:mc="http://schemas.openxmlformats.org/markup-compatibility/2006">
              <mc:Choice xmlns:v="urn:schemas-microsoft-com:vml" Requires="v">
                <p:oleObj spid="_x0000_s3159" name="Equation" r:id="rId4" imgW="3047760" imgH="444240" progId="Equation.3">
                  <p:embed/>
                </p:oleObj>
              </mc:Choice>
              <mc:Fallback>
                <p:oleObj name="Equation" r:id="rId4" imgW="3047760" imgH="4442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600" y="3356992"/>
                        <a:ext cx="7334199" cy="106957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03139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54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54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3"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altLang="en-US">
                <a:latin typeface="Arial" charset="0"/>
                <a:cs typeface="Arial" charset="0"/>
              </a:rPr>
              <a:t>Binary Max Heaps</a:t>
            </a:r>
          </a:p>
        </p:txBody>
      </p:sp>
      <p:sp>
        <p:nvSpPr>
          <p:cNvPr id="8499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A </a:t>
            </a:r>
            <a:r>
              <a:rPr lang="en-US" altLang="en-US" dirty="0">
                <a:solidFill>
                  <a:srgbClr val="FF0000"/>
                </a:solidFill>
                <a:latin typeface="Arial" charset="0"/>
                <a:cs typeface="Arial" charset="0"/>
              </a:rPr>
              <a:t>binary max-heap </a:t>
            </a:r>
            <a:r>
              <a:rPr lang="en-US" altLang="en-US" dirty="0">
                <a:latin typeface="Arial" charset="0"/>
                <a:cs typeface="Arial" charset="0"/>
              </a:rPr>
              <a:t>is identical to a binary min-heap except that the parent is always larger than either of the children</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For example, the same data as before stored as a max-heap yields</a:t>
            </a:r>
            <a:endParaRPr lang="en-US" altLang="en-US" dirty="0">
              <a:latin typeface="Times New Roman" pitchFamily="18" charset="0"/>
              <a:cs typeface="Arial" charset="0"/>
            </a:endParaRPr>
          </a:p>
        </p:txBody>
      </p:sp>
      <p:pic>
        <p:nvPicPr>
          <p:cNvPr id="84996" name="Picture 4" descr="hea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43213" y="3284538"/>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5864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t>Priority queue</a:t>
            </a:r>
          </a:p>
          <a:p>
            <a:r>
              <a:rPr lang="en-US" altLang="zh-CN" dirty="0"/>
              <a:t>Binary heap</a:t>
            </a:r>
          </a:p>
          <a:p>
            <a:r>
              <a:rPr lang="en-US" altLang="zh-CN" dirty="0">
                <a:solidFill>
                  <a:srgbClr val="FF0000"/>
                </a:solidFill>
              </a:rPr>
              <a:t>Heapsort</a:t>
            </a:r>
            <a:endParaRPr lang="zh-CN" altLang="en-US" dirty="0">
              <a:solidFill>
                <a:srgbClr val="FF0000"/>
              </a:solidFill>
            </a:endParaRPr>
          </a:p>
        </p:txBody>
      </p:sp>
    </p:spTree>
    <p:extLst>
      <p:ext uri="{BB962C8B-B14F-4D97-AF65-F5344CB8AC3E}">
        <p14:creationId xmlns:p14="http://schemas.microsoft.com/office/powerpoint/2010/main" val="21503360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Heapsort</a:t>
            </a:r>
            <a:endParaRPr lang="zh-CN" altLang="en-US" dirty="0"/>
          </a:p>
        </p:txBody>
      </p:sp>
      <p:sp>
        <p:nvSpPr>
          <p:cNvPr id="3" name="Content Placeholder 2"/>
          <p:cNvSpPr>
            <a:spLocks noGrp="1"/>
          </p:cNvSpPr>
          <p:nvPr>
            <p:ph idx="1"/>
          </p:nvPr>
        </p:nvSpPr>
        <p:spPr/>
        <p:txBody>
          <a:bodyPr/>
          <a:lstStyle/>
          <a:p>
            <a:r>
              <a:rPr lang="en-US" altLang="zh-CN" dirty="0"/>
              <a:t>Sorting</a:t>
            </a:r>
          </a:p>
          <a:p>
            <a:pPr lvl="1"/>
            <a:r>
              <a:rPr lang="en-US" altLang="en-US" dirty="0">
                <a:latin typeface="Arial" charset="0"/>
                <a:cs typeface="Arial" charset="0"/>
              </a:rPr>
              <a:t>take a list of objects </a:t>
            </a:r>
            <a:r>
              <a:rPr lang="en-US" altLang="en-US" dirty="0">
                <a:latin typeface="Times New Roman" pitchFamily="18" charset="0"/>
                <a:cs typeface="Arial" charset="0"/>
              </a:rPr>
              <a:t>(</a:t>
            </a:r>
            <a:r>
              <a:rPr lang="en-US" altLang="en-US" i="1" dirty="0">
                <a:latin typeface="Times New Roman" pitchFamily="18" charset="0"/>
                <a:cs typeface="Arial" charset="0"/>
              </a:rPr>
              <a:t>a</a:t>
            </a:r>
            <a:r>
              <a:rPr lang="en-US" altLang="en-US" baseline="-25000" dirty="0">
                <a:latin typeface="Times New Roman" pitchFamily="18" charset="0"/>
                <a:cs typeface="Arial" charset="0"/>
              </a:rPr>
              <a:t>0</a:t>
            </a:r>
            <a:r>
              <a:rPr lang="en-US" altLang="en-US" dirty="0">
                <a:latin typeface="Times New Roman" pitchFamily="18" charset="0"/>
                <a:cs typeface="Arial" charset="0"/>
              </a:rPr>
              <a:t>, </a:t>
            </a:r>
            <a:r>
              <a:rPr lang="en-US" altLang="en-US" i="1" dirty="0">
                <a:latin typeface="Times New Roman" pitchFamily="18" charset="0"/>
                <a:cs typeface="Arial" charset="0"/>
              </a:rPr>
              <a:t>a</a:t>
            </a:r>
            <a:r>
              <a:rPr lang="en-US" altLang="en-US" baseline="-25000" dirty="0">
                <a:latin typeface="Times New Roman" pitchFamily="18" charset="0"/>
                <a:cs typeface="Arial" charset="0"/>
              </a:rPr>
              <a:t>1</a:t>
            </a:r>
            <a:r>
              <a:rPr lang="en-US" altLang="en-US" dirty="0">
                <a:latin typeface="Times New Roman" pitchFamily="18" charset="0"/>
                <a:cs typeface="Arial" charset="0"/>
              </a:rPr>
              <a:t>, ..., </a:t>
            </a:r>
            <a:r>
              <a:rPr lang="en-US" altLang="en-US" i="1" dirty="0">
                <a:latin typeface="Times New Roman" pitchFamily="18" charset="0"/>
                <a:cs typeface="Arial" charset="0"/>
              </a:rPr>
              <a:t>a</a:t>
            </a:r>
            <a:r>
              <a:rPr lang="en-US" altLang="en-US" i="1" baseline="-25000" dirty="0">
                <a:latin typeface="Times New Roman" pitchFamily="18" charset="0"/>
                <a:cs typeface="Arial" charset="0"/>
              </a:rPr>
              <a:t>n</a:t>
            </a:r>
            <a:r>
              <a:rPr lang="en-US" altLang="en-US" baseline="-25000" dirty="0">
                <a:latin typeface="Times New Roman" pitchFamily="18" charset="0"/>
                <a:cs typeface="Arial" charset="0"/>
              </a:rPr>
              <a:t> – 1</a:t>
            </a:r>
            <a:r>
              <a:rPr lang="en-US" altLang="en-US" dirty="0">
                <a:latin typeface="Times New Roman" pitchFamily="18" charset="0"/>
                <a:cs typeface="Arial" charset="0"/>
              </a:rPr>
              <a:t>)</a:t>
            </a:r>
          </a:p>
          <a:p>
            <a:pPr lvl="1"/>
            <a:r>
              <a:rPr lang="en-US" altLang="en-US" dirty="0">
                <a:latin typeface="Arial" charset="0"/>
                <a:cs typeface="Arial" charset="0"/>
              </a:rPr>
              <a:t>return a reordering </a:t>
            </a:r>
            <a:r>
              <a:rPr lang="en-US" altLang="en-US" dirty="0">
                <a:latin typeface="Times New Roman" pitchFamily="18" charset="0"/>
                <a:cs typeface="Arial" charset="0"/>
              </a:rPr>
              <a:t>(</a:t>
            </a:r>
            <a:r>
              <a:rPr lang="en-US" altLang="en-US" i="1" dirty="0">
                <a:latin typeface="Times New Roman" pitchFamily="18" charset="0"/>
                <a:cs typeface="Arial" charset="0"/>
              </a:rPr>
              <a:t>a'</a:t>
            </a:r>
            <a:r>
              <a:rPr lang="en-US" altLang="en-US" baseline="-25000" dirty="0">
                <a:latin typeface="Times New Roman" pitchFamily="18" charset="0"/>
                <a:cs typeface="Arial" charset="0"/>
              </a:rPr>
              <a:t>0</a:t>
            </a:r>
            <a:r>
              <a:rPr lang="en-US" altLang="en-US" dirty="0">
                <a:latin typeface="Times New Roman" pitchFamily="18" charset="0"/>
                <a:cs typeface="Arial" charset="0"/>
              </a:rPr>
              <a:t>, </a:t>
            </a:r>
            <a:r>
              <a:rPr lang="en-US" altLang="en-US" i="1" dirty="0">
                <a:latin typeface="Times New Roman" pitchFamily="18" charset="0"/>
                <a:cs typeface="Arial" charset="0"/>
              </a:rPr>
              <a:t>a'</a:t>
            </a:r>
            <a:r>
              <a:rPr lang="en-US" altLang="en-US" baseline="-25000" dirty="0">
                <a:latin typeface="Times New Roman" pitchFamily="18" charset="0"/>
                <a:cs typeface="Arial" charset="0"/>
              </a:rPr>
              <a:t>1</a:t>
            </a:r>
            <a:r>
              <a:rPr lang="en-US" altLang="en-US" dirty="0">
                <a:latin typeface="Times New Roman" pitchFamily="18" charset="0"/>
                <a:cs typeface="Arial" charset="0"/>
              </a:rPr>
              <a:t>, ..., </a:t>
            </a:r>
            <a:r>
              <a:rPr lang="en-US" altLang="en-US" i="1" dirty="0" err="1">
                <a:latin typeface="Times New Roman" pitchFamily="18" charset="0"/>
                <a:cs typeface="Arial" charset="0"/>
              </a:rPr>
              <a:t>a'</a:t>
            </a:r>
            <a:r>
              <a:rPr lang="en-US" altLang="en-US" i="1" baseline="-25000" dirty="0" err="1">
                <a:latin typeface="Times New Roman" pitchFamily="18" charset="0"/>
                <a:cs typeface="Arial" charset="0"/>
              </a:rPr>
              <a:t>n</a:t>
            </a:r>
            <a:r>
              <a:rPr lang="en-US" altLang="en-US" baseline="-25000" dirty="0">
                <a:latin typeface="Times New Roman" pitchFamily="18" charset="0"/>
                <a:cs typeface="Arial" charset="0"/>
              </a:rPr>
              <a:t> – 1</a:t>
            </a:r>
            <a:r>
              <a:rPr lang="en-US" altLang="en-US" dirty="0">
                <a:latin typeface="Times New Roman" pitchFamily="18" charset="0"/>
                <a:cs typeface="Arial" charset="0"/>
              </a:rPr>
              <a:t>) </a:t>
            </a:r>
            <a:r>
              <a:rPr lang="en-US" altLang="en-US" dirty="0">
                <a:latin typeface="Arial" charset="0"/>
                <a:cs typeface="Arial" charset="0"/>
              </a:rPr>
              <a:t>such that </a:t>
            </a:r>
            <a:r>
              <a:rPr lang="en-US" altLang="en-US" i="1" dirty="0">
                <a:latin typeface="Times New Roman" pitchFamily="18" charset="0"/>
                <a:cs typeface="Arial" charset="0"/>
              </a:rPr>
              <a:t>a'</a:t>
            </a:r>
            <a:r>
              <a:rPr lang="en-US" altLang="en-US" baseline="-25000" dirty="0">
                <a:latin typeface="Times New Roman" pitchFamily="18" charset="0"/>
                <a:cs typeface="Arial" charset="0"/>
              </a:rPr>
              <a:t>0</a:t>
            </a:r>
            <a:r>
              <a:rPr lang="en-US" altLang="en-US" dirty="0">
                <a:latin typeface="Times New Roman" pitchFamily="18" charset="0"/>
                <a:cs typeface="Arial" charset="0"/>
              </a:rPr>
              <a:t> ≤ </a:t>
            </a:r>
            <a:r>
              <a:rPr lang="en-US" altLang="en-US" i="1" dirty="0">
                <a:latin typeface="Times New Roman" pitchFamily="18" charset="0"/>
                <a:cs typeface="Arial" charset="0"/>
              </a:rPr>
              <a:t>a'</a:t>
            </a:r>
            <a:r>
              <a:rPr lang="en-US" altLang="en-US" baseline="-25000" dirty="0">
                <a:latin typeface="Times New Roman" pitchFamily="18" charset="0"/>
                <a:cs typeface="Arial" charset="0"/>
              </a:rPr>
              <a:t>1</a:t>
            </a:r>
            <a:r>
              <a:rPr lang="en-US" altLang="en-US" dirty="0">
                <a:latin typeface="Times New Roman" pitchFamily="18" charset="0"/>
                <a:cs typeface="Arial" charset="0"/>
              </a:rPr>
              <a:t> ≤ </a:t>
            </a:r>
            <a:r>
              <a:rPr lang="en-US" altLang="en-US" dirty="0">
                <a:solidFill>
                  <a:srgbClr val="000000"/>
                </a:solidFill>
                <a:latin typeface="Times New Roman" pitchFamily="18" charset="0"/>
                <a:cs typeface="Arial" charset="0"/>
              </a:rPr>
              <a:t>· · · </a:t>
            </a:r>
            <a:r>
              <a:rPr lang="en-US" altLang="en-US" dirty="0">
                <a:latin typeface="Times New Roman" pitchFamily="18" charset="0"/>
                <a:cs typeface="Arial" charset="0"/>
              </a:rPr>
              <a:t>≤ </a:t>
            </a:r>
            <a:r>
              <a:rPr lang="en-US" altLang="en-US" i="1" dirty="0" err="1">
                <a:latin typeface="Times New Roman" pitchFamily="18" charset="0"/>
                <a:cs typeface="Arial" charset="0"/>
              </a:rPr>
              <a:t>a'</a:t>
            </a:r>
            <a:r>
              <a:rPr lang="en-US" altLang="en-US" i="1" baseline="-25000" dirty="0" err="1">
                <a:latin typeface="Times New Roman" pitchFamily="18" charset="0"/>
                <a:cs typeface="Arial" charset="0"/>
              </a:rPr>
              <a:t>n</a:t>
            </a:r>
            <a:r>
              <a:rPr lang="en-US" altLang="en-US" baseline="-25000" dirty="0">
                <a:latin typeface="Times New Roman" pitchFamily="18" charset="0"/>
                <a:cs typeface="Arial" charset="0"/>
              </a:rPr>
              <a:t> – 1</a:t>
            </a:r>
            <a:r>
              <a:rPr lang="en-US" altLang="en-US" dirty="0">
                <a:latin typeface="Arial" charset="0"/>
                <a:cs typeface="Arial" charset="0"/>
              </a:rPr>
              <a:t> </a:t>
            </a:r>
          </a:p>
          <a:p>
            <a:endParaRPr lang="en-US" altLang="zh-CN" dirty="0"/>
          </a:p>
          <a:p>
            <a:r>
              <a:rPr lang="en-US" altLang="zh-CN" dirty="0"/>
              <a:t>Heapsort</a:t>
            </a:r>
          </a:p>
          <a:p>
            <a:pPr lvl="1"/>
            <a:r>
              <a:rPr lang="en-US" altLang="en-US" dirty="0">
                <a:latin typeface="Arial" charset="0"/>
                <a:cs typeface="Arial" charset="0"/>
              </a:rPr>
              <a:t>Place the objects into a heap</a:t>
            </a:r>
          </a:p>
          <a:p>
            <a:pPr lvl="2"/>
            <a:r>
              <a:rPr lang="en-US" altLang="en-US" dirty="0">
                <a:latin typeface="Arial" charset="0"/>
                <a:cs typeface="Arial" charset="0"/>
              </a:rPr>
              <a:t>O(</a:t>
            </a:r>
            <a:r>
              <a:rPr lang="en-US" altLang="en-US" i="1" dirty="0">
                <a:latin typeface="Arial" charset="0"/>
                <a:cs typeface="Arial" charset="0"/>
              </a:rPr>
              <a:t>n</a:t>
            </a:r>
            <a:r>
              <a:rPr lang="en-US" altLang="en-US" dirty="0">
                <a:latin typeface="Arial" charset="0"/>
                <a:cs typeface="Arial" charset="0"/>
              </a:rPr>
              <a:t>) time</a:t>
            </a:r>
          </a:p>
          <a:p>
            <a:pPr lvl="1"/>
            <a:r>
              <a:rPr lang="en-US" altLang="en-US" dirty="0">
                <a:latin typeface="Arial" charset="0"/>
                <a:cs typeface="Arial" charset="0"/>
              </a:rPr>
              <a:t>Repeatedly popping the top object until the heap is empty</a:t>
            </a:r>
          </a:p>
          <a:p>
            <a:pPr lvl="2"/>
            <a:r>
              <a:rPr lang="en-US" altLang="zh-CN" dirty="0">
                <a:latin typeface="Arial" charset="0"/>
                <a:cs typeface="Arial" charset="0"/>
              </a:rPr>
              <a:t>O(</a:t>
            </a:r>
            <a:r>
              <a:rPr lang="en-US" altLang="zh-CN" i="1" dirty="0">
                <a:latin typeface="Arial" charset="0"/>
                <a:cs typeface="Arial" charset="0"/>
              </a:rPr>
              <a:t>n</a:t>
            </a:r>
            <a:r>
              <a:rPr lang="en-US" altLang="zh-CN" dirty="0">
                <a:latin typeface="Arial" charset="0"/>
                <a:cs typeface="Arial" charset="0"/>
              </a:rPr>
              <a:t> ln(</a:t>
            </a:r>
            <a:r>
              <a:rPr lang="en-US" altLang="zh-CN" i="1" dirty="0">
                <a:latin typeface="Arial" charset="0"/>
                <a:cs typeface="Arial" charset="0"/>
              </a:rPr>
              <a:t>n</a:t>
            </a:r>
            <a:r>
              <a:rPr lang="en-US" altLang="zh-CN" dirty="0">
                <a:latin typeface="Arial" charset="0"/>
                <a:cs typeface="Arial" charset="0"/>
              </a:rPr>
              <a:t>)) time</a:t>
            </a:r>
          </a:p>
          <a:p>
            <a:pPr lvl="1"/>
            <a:r>
              <a:rPr lang="en-US" altLang="zh-CN" dirty="0">
                <a:latin typeface="Arial" charset="0"/>
                <a:cs typeface="Arial" charset="0"/>
              </a:rPr>
              <a:t>Time complexity: O(</a:t>
            </a:r>
            <a:r>
              <a:rPr lang="en-US" altLang="zh-CN" i="1" dirty="0">
                <a:latin typeface="Arial" charset="0"/>
                <a:cs typeface="Arial" charset="0"/>
              </a:rPr>
              <a:t>n</a:t>
            </a:r>
            <a:r>
              <a:rPr lang="en-US" altLang="zh-CN" dirty="0">
                <a:latin typeface="Arial" charset="0"/>
                <a:cs typeface="Arial" charset="0"/>
              </a:rPr>
              <a:t> ln(</a:t>
            </a:r>
            <a:r>
              <a:rPr lang="en-US" altLang="zh-CN" i="1" dirty="0">
                <a:latin typeface="Arial" charset="0"/>
                <a:cs typeface="Arial" charset="0"/>
              </a:rPr>
              <a:t>n</a:t>
            </a:r>
            <a:r>
              <a:rPr lang="en-US" altLang="zh-CN" dirty="0">
                <a:latin typeface="Arial" charset="0"/>
                <a:cs typeface="Arial" charset="0"/>
              </a:rPr>
              <a:t>))</a:t>
            </a:r>
          </a:p>
        </p:txBody>
      </p:sp>
    </p:spTree>
    <p:extLst>
      <p:ext uri="{BB962C8B-B14F-4D97-AF65-F5344CB8AC3E}">
        <p14:creationId xmlns:p14="http://schemas.microsoft.com/office/powerpoint/2010/main" val="183868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dirty="0">
                <a:latin typeface="Arial" charset="0"/>
                <a:cs typeface="Arial" charset="0"/>
              </a:rPr>
              <a:t>In-place Implementation</a:t>
            </a:r>
          </a:p>
        </p:txBody>
      </p:sp>
      <p:sp>
        <p:nvSpPr>
          <p:cNvPr id="1331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Problem:</a:t>
            </a:r>
          </a:p>
          <a:p>
            <a:pPr lvl="1"/>
            <a:r>
              <a:rPr lang="en-US" altLang="en-US" dirty="0">
                <a:latin typeface="Arial" charset="0"/>
                <a:cs typeface="Arial" charset="0"/>
              </a:rPr>
              <a:t>This solution requires additional memory: a min-heap of size </a:t>
            </a:r>
            <a:r>
              <a:rPr lang="en-US" altLang="en-US" i="1" dirty="0">
                <a:latin typeface="Times New Roman" pitchFamily="18" charset="0"/>
                <a:cs typeface="Arial" charset="0"/>
              </a:rPr>
              <a:t>n</a:t>
            </a:r>
            <a:r>
              <a:rPr lang="en-US" altLang="en-US" dirty="0">
                <a:latin typeface="Arial" charset="0"/>
                <a:cs typeface="Arial" charset="0"/>
              </a:rPr>
              <a:t> </a:t>
            </a:r>
          </a:p>
          <a:p>
            <a:pPr lvl="1"/>
            <a:r>
              <a:rPr lang="en-US" altLang="en-US" dirty="0">
                <a:latin typeface="Arial" charset="0"/>
                <a:cs typeface="Arial" charset="0"/>
              </a:rPr>
              <a:t>This requires </a:t>
            </a:r>
            <a:r>
              <a:rPr lang="en-US" altLang="en-US" b="1" dirty="0">
                <a:latin typeface="Symbol" pitchFamily="18" charset="2"/>
                <a:cs typeface="Arial" charset="0"/>
              </a:rPr>
              <a:t>Q</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dirty="0">
                <a:latin typeface="Times New Roman" pitchFamily="18" charset="0"/>
                <a:cs typeface="Arial" charset="0"/>
              </a:rPr>
              <a:t>)</a:t>
            </a:r>
            <a:r>
              <a:rPr lang="en-US" altLang="en-US" dirty="0">
                <a:latin typeface="Arial" charset="0"/>
                <a:cs typeface="Arial" charset="0"/>
              </a:rPr>
              <a:t> memory</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If the unsorted objects are </a:t>
            </a:r>
            <a:r>
              <a:rPr lang="en-US" altLang="en-US" u="sng" dirty="0">
                <a:latin typeface="Arial" charset="0"/>
                <a:cs typeface="Arial" charset="0"/>
              </a:rPr>
              <a:t>stored in an array</a:t>
            </a:r>
            <a:r>
              <a:rPr lang="en-US" altLang="en-US" dirty="0">
                <a:latin typeface="Arial" charset="0"/>
                <a:cs typeface="Arial" charset="0"/>
              </a:rPr>
              <a:t>, is it possible to perform a heap sort </a:t>
            </a:r>
            <a:r>
              <a:rPr lang="en-US" altLang="en-US" dirty="0">
                <a:solidFill>
                  <a:srgbClr val="FF0000"/>
                </a:solidFill>
                <a:latin typeface="Arial" charset="0"/>
                <a:cs typeface="Arial" charset="0"/>
              </a:rPr>
              <a:t>in place</a:t>
            </a:r>
            <a:r>
              <a:rPr lang="en-US" altLang="en-US" dirty="0">
                <a:latin typeface="Arial" charset="0"/>
                <a:cs typeface="Arial" charset="0"/>
              </a:rPr>
              <a:t>, that is, require at most </a:t>
            </a:r>
            <a:r>
              <a:rPr lang="en-US" altLang="en-US" b="1" dirty="0">
                <a:latin typeface="Symbol" pitchFamily="18" charset="2"/>
                <a:cs typeface="Arial" charset="0"/>
              </a:rPr>
              <a:t>Q</a:t>
            </a:r>
            <a:r>
              <a:rPr lang="en-US" altLang="en-US" dirty="0">
                <a:latin typeface="Times New Roman" pitchFamily="18" charset="0"/>
                <a:cs typeface="Arial" charset="0"/>
              </a:rPr>
              <a:t>(1)</a:t>
            </a:r>
            <a:r>
              <a:rPr lang="en-US" altLang="en-US" dirty="0">
                <a:latin typeface="Arial" charset="0"/>
                <a:cs typeface="Arial" charset="0"/>
              </a:rPr>
              <a:t> memory (a few extra variables)?</a:t>
            </a:r>
          </a:p>
        </p:txBody>
      </p:sp>
    </p:spTree>
    <p:extLst>
      <p:ext uri="{BB962C8B-B14F-4D97-AF65-F5344CB8AC3E}">
        <p14:creationId xmlns:p14="http://schemas.microsoft.com/office/powerpoint/2010/main" val="214194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dirty="0">
                <a:latin typeface="Arial" charset="0"/>
                <a:cs typeface="Arial" charset="0"/>
              </a:rPr>
              <a:t>In-place Implementation</a:t>
            </a:r>
          </a:p>
        </p:txBody>
      </p:sp>
      <p:sp>
        <p:nvSpPr>
          <p:cNvPr id="14339"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Instead of implementing a min-heap, consider a max-heap:</a:t>
            </a:r>
          </a:p>
          <a:p>
            <a:pPr lvl="1"/>
            <a:r>
              <a:rPr lang="en-US" altLang="en-US" dirty="0">
                <a:latin typeface="Arial" charset="0"/>
                <a:cs typeface="Arial" charset="0"/>
              </a:rPr>
              <a:t>The maximum element is at the top of the heap</a:t>
            </a:r>
          </a:p>
          <a:p>
            <a:pPr marL="342900" lvl="1" indent="-342900">
              <a:buNone/>
            </a:pPr>
            <a:endParaRPr lang="en-US" altLang="en-US" sz="2000" dirty="0">
              <a:latin typeface="Arial" charset="0"/>
              <a:cs typeface="Arial" charset="0"/>
            </a:endParaRPr>
          </a:p>
          <a:p>
            <a:pPr marL="342900" lvl="1" indent="-342900">
              <a:buNone/>
            </a:pPr>
            <a:r>
              <a:rPr lang="en-US" altLang="en-US" sz="2000" dirty="0">
                <a:latin typeface="Arial" charset="0"/>
                <a:cs typeface="Arial" charset="0"/>
              </a:rPr>
              <a:t>	</a:t>
            </a:r>
            <a:r>
              <a:rPr lang="en-US" altLang="en-US" sz="2000" dirty="0">
                <a:solidFill>
                  <a:srgbClr val="FF0000"/>
                </a:solidFill>
                <a:latin typeface="Arial" charset="0"/>
                <a:cs typeface="Arial" charset="0"/>
              </a:rPr>
              <a:t>We then repeatedly pop the top object and move it to the end of the array</a:t>
            </a:r>
            <a:r>
              <a:rPr lang="en-US" altLang="en-US" sz="2000" dirty="0">
                <a:latin typeface="Arial" charset="0"/>
                <a:cs typeface="Arial" charset="0"/>
              </a:rPr>
              <a:t>.</a:t>
            </a:r>
          </a:p>
          <a:p>
            <a:pPr marL="342900" lvl="1" indent="-342900">
              <a:buNone/>
            </a:pPr>
            <a:endParaRPr lang="en-US" altLang="en-US" sz="2000" dirty="0">
              <a:latin typeface="Arial" charset="0"/>
              <a:cs typeface="Arial" charset="0"/>
            </a:endParaRPr>
          </a:p>
        </p:txBody>
      </p:sp>
    </p:spTree>
    <p:extLst>
      <p:ext uri="{BB962C8B-B14F-4D97-AF65-F5344CB8AC3E}">
        <p14:creationId xmlns:p14="http://schemas.microsoft.com/office/powerpoint/2010/main" val="66753143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1" descr="maxhe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3368675"/>
            <a:ext cx="2735263"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tangle 2"/>
          <p:cNvSpPr>
            <a:spLocks noGrp="1" noChangeArrowheads="1"/>
          </p:cNvSpPr>
          <p:nvPr>
            <p:ph type="title"/>
          </p:nvPr>
        </p:nvSpPr>
        <p:spPr/>
        <p:txBody>
          <a:bodyPr/>
          <a:lstStyle/>
          <a:p>
            <a:r>
              <a:rPr lang="en-US" altLang="en-US" dirty="0">
                <a:latin typeface="Arial" charset="0"/>
                <a:cs typeface="Arial" charset="0"/>
              </a:rPr>
              <a:t>In-place Implementation</a:t>
            </a:r>
          </a:p>
        </p:txBody>
      </p:sp>
      <p:sp>
        <p:nvSpPr>
          <p:cNvPr id="15364"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Now, consider this unsorted array:</a:t>
            </a:r>
          </a:p>
          <a:p>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This array represents the following complete tree:</a:t>
            </a:r>
          </a:p>
          <a:p>
            <a:endParaRPr lang="en-US" altLang="en-US" dirty="0">
              <a:latin typeface="Arial" charset="0"/>
              <a:cs typeface="Arial" charset="0"/>
            </a:endParaRPr>
          </a:p>
          <a:p>
            <a:endParaRPr lang="en-US" altLang="en-US" dirty="0">
              <a:latin typeface="Arial" charset="0"/>
              <a:cs typeface="Arial" charset="0"/>
            </a:endParaRPr>
          </a:p>
          <a:p>
            <a:endParaRPr lang="en-US" altLang="en-US" dirty="0">
              <a:latin typeface="Arial" charset="0"/>
              <a:cs typeface="Arial" charset="0"/>
            </a:endParaRPr>
          </a:p>
          <a:p>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endParaRPr lang="en-US" altLang="en-US" dirty="0">
              <a:latin typeface="Arial" charset="0"/>
              <a:cs typeface="Arial" charset="0"/>
            </a:endParaRPr>
          </a:p>
        </p:txBody>
      </p:sp>
      <p:pic>
        <p:nvPicPr>
          <p:cNvPr id="15365" name="Picture 18" descr="heapsort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775" y="2076450"/>
            <a:ext cx="3313113"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1883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dirty="0">
                <a:latin typeface="Arial" charset="0"/>
                <a:cs typeface="Arial" charset="0"/>
              </a:rPr>
              <a:t>Implementations</a:t>
            </a:r>
          </a:p>
        </p:txBody>
      </p:sp>
      <p:sp>
        <p:nvSpPr>
          <p:cNvPr id="1229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Our goal is to make the run time of each operation as close to </a:t>
            </a:r>
            <a:r>
              <a:rPr lang="en-US" altLang="en-US" b="1" dirty="0">
                <a:latin typeface="Symbol" pitchFamily="18" charset="2"/>
                <a:cs typeface="Times New Roman" pitchFamily="18" charset="0"/>
              </a:rPr>
              <a:t>Q</a:t>
            </a:r>
            <a:r>
              <a:rPr lang="en-US" altLang="en-US" dirty="0">
                <a:latin typeface="Times New Roman" pitchFamily="18" charset="0"/>
                <a:cs typeface="Times New Roman" pitchFamily="18" charset="0"/>
              </a:rPr>
              <a:t>(1)</a:t>
            </a:r>
            <a:r>
              <a:rPr lang="en-US" altLang="en-US" dirty="0">
                <a:latin typeface="Arial" charset="0"/>
                <a:cs typeface="Arial" charset="0"/>
              </a:rPr>
              <a:t> as possible</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We will look at an implementation using a data structure we already know:</a:t>
            </a:r>
          </a:p>
          <a:p>
            <a:pPr lvl="1"/>
            <a:r>
              <a:rPr lang="en-US" altLang="en-US" dirty="0">
                <a:solidFill>
                  <a:srgbClr val="FF0000"/>
                </a:solidFill>
                <a:latin typeface="Arial" charset="0"/>
                <a:cs typeface="Arial" charset="0"/>
              </a:rPr>
              <a:t>Multiple queues </a:t>
            </a:r>
            <a:r>
              <a:rPr lang="en-US" altLang="en-US" dirty="0">
                <a:latin typeface="Arial" charset="0"/>
                <a:cs typeface="Arial" charset="0"/>
              </a:rPr>
              <a:t>— one for each priority</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Then we will introduce a more appropriate data structure:  </a:t>
            </a:r>
            <a:r>
              <a:rPr lang="en-US" altLang="en-US" i="1" dirty="0">
                <a:solidFill>
                  <a:srgbClr val="FF0000"/>
                </a:solidFill>
                <a:latin typeface="Arial" charset="0"/>
                <a:cs typeface="Arial" charset="0"/>
              </a:rPr>
              <a:t>heap</a:t>
            </a:r>
            <a:endParaRPr lang="en-US" altLang="en-US" i="1" dirty="0">
              <a:solidFill>
                <a:srgbClr val="FF0000"/>
              </a:solidFill>
              <a:latin typeface="Courier New" pitchFamily="49" charset="0"/>
              <a:cs typeface="Arial"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1" descr="maxhe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3365378"/>
            <a:ext cx="2735263"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Rectangle 2"/>
          <p:cNvSpPr>
            <a:spLocks noGrp="1" noChangeArrowheads="1"/>
          </p:cNvSpPr>
          <p:nvPr>
            <p:ph type="title"/>
          </p:nvPr>
        </p:nvSpPr>
        <p:spPr/>
        <p:txBody>
          <a:bodyPr/>
          <a:lstStyle/>
          <a:p>
            <a:r>
              <a:rPr lang="en-US" altLang="en-US" dirty="0">
                <a:latin typeface="Arial" charset="0"/>
                <a:cs typeface="Arial" charset="0"/>
              </a:rPr>
              <a:t>In-place Implementation</a:t>
            </a:r>
          </a:p>
        </p:txBody>
      </p:sp>
      <p:sp>
        <p:nvSpPr>
          <p:cNvPr id="16388" name="Rectangle 3"/>
          <p:cNvSpPr>
            <a:spLocks noGrp="1" noChangeArrowheads="1"/>
          </p:cNvSpPr>
          <p:nvPr>
            <p:ph type="body" idx="1"/>
          </p:nvPr>
        </p:nvSpPr>
        <p:spPr>
          <a:xfrm>
            <a:off x="457200" y="1600200"/>
            <a:ext cx="8229600" cy="4709120"/>
          </a:xfrm>
        </p:spPr>
        <p:txBody>
          <a:bodyPr>
            <a:normAutofit/>
          </a:bodyPr>
          <a:lstStyle/>
          <a:p>
            <a:pPr>
              <a:buFont typeface="Arial" charset="0"/>
              <a:buNone/>
            </a:pPr>
            <a:r>
              <a:rPr lang="en-US" altLang="en-US" dirty="0">
                <a:latin typeface="Arial" charset="0"/>
                <a:cs typeface="Arial" charset="0"/>
              </a:rPr>
              <a:t>	Now, consider this unsorted array:</a:t>
            </a:r>
          </a:p>
          <a:p>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Because we start at </a:t>
            </a:r>
            <a:r>
              <a:rPr lang="en-US" altLang="en-US" dirty="0">
                <a:latin typeface="Times New Roman" pitchFamily="18" charset="0"/>
                <a:cs typeface="Times New Roman" pitchFamily="18" charset="0"/>
              </a:rPr>
              <a:t>0</a:t>
            </a:r>
            <a:r>
              <a:rPr lang="en-US" altLang="en-US" dirty="0">
                <a:latin typeface="Arial" charset="0"/>
                <a:cs typeface="Arial" charset="0"/>
              </a:rPr>
              <a:t> (instead of </a:t>
            </a:r>
            <a:r>
              <a:rPr lang="en-US" altLang="en-US" dirty="0">
                <a:latin typeface="Times New Roman" pitchFamily="18" charset="0"/>
                <a:cs typeface="Times New Roman" pitchFamily="18" charset="0"/>
              </a:rPr>
              <a:t>1</a:t>
            </a:r>
            <a:r>
              <a:rPr lang="en-US" altLang="en-US" dirty="0">
                <a:latin typeface="Arial" charset="0"/>
                <a:cs typeface="Arial" charset="0"/>
              </a:rPr>
              <a:t> as in array storage of complete trees), we need different formulas for finding the children and parent</a:t>
            </a:r>
          </a:p>
          <a:p>
            <a:endParaRPr lang="en-US" altLang="en-US" dirty="0">
              <a:latin typeface="Arial" charset="0"/>
              <a:cs typeface="Arial" charset="0"/>
            </a:endParaRPr>
          </a:p>
          <a:p>
            <a:endParaRPr lang="en-US" altLang="en-US" dirty="0">
              <a:latin typeface="Arial" charset="0"/>
              <a:cs typeface="Arial" charset="0"/>
            </a:endParaRPr>
          </a:p>
          <a:p>
            <a:endParaRPr lang="en-US" altLang="en-US" dirty="0">
              <a:latin typeface="Arial" charset="0"/>
              <a:cs typeface="Arial" charset="0"/>
            </a:endParaRPr>
          </a:p>
          <a:p>
            <a:endParaRPr lang="en-US" altLang="en-US" dirty="0">
              <a:latin typeface="Arial" charset="0"/>
              <a:cs typeface="Arial" charset="0"/>
            </a:endParaRPr>
          </a:p>
          <a:p>
            <a:endParaRPr lang="en-US" altLang="en-US" dirty="0">
              <a:latin typeface="Arial" charset="0"/>
              <a:cs typeface="Arial" charset="0"/>
            </a:endParaRPr>
          </a:p>
          <a:p>
            <a:pPr>
              <a:buFont typeface="Arial" charset="0"/>
              <a:buNone/>
            </a:pPr>
            <a:r>
              <a:rPr lang="en-US" altLang="en-US" sz="1800" dirty="0">
                <a:latin typeface="Arial" charset="0"/>
                <a:cs typeface="Arial" charset="0"/>
              </a:rPr>
              <a:t>		Children		</a:t>
            </a:r>
            <a:r>
              <a:rPr lang="en-US" altLang="en-US" sz="1800" dirty="0">
                <a:latin typeface="Consolas" pitchFamily="49" charset="0"/>
                <a:cs typeface="Consolas" pitchFamily="49" charset="0"/>
              </a:rPr>
              <a:t>2*k + 1   2*k + 2</a:t>
            </a:r>
            <a:endParaRPr lang="en-US" altLang="en-US" sz="1800" dirty="0">
              <a:latin typeface="Arial" charset="0"/>
              <a:cs typeface="Arial" charset="0"/>
            </a:endParaRPr>
          </a:p>
          <a:p>
            <a:pPr>
              <a:buFont typeface="Arial" charset="0"/>
              <a:buNone/>
            </a:pPr>
            <a:r>
              <a:rPr lang="en-US" altLang="en-US" sz="1800" dirty="0">
                <a:latin typeface="Arial" charset="0"/>
                <a:cs typeface="Arial" charset="0"/>
              </a:rPr>
              <a:t>		Parent		</a:t>
            </a:r>
            <a:r>
              <a:rPr lang="en-US" altLang="en-US" sz="1800" dirty="0">
                <a:latin typeface="Consolas" pitchFamily="49" charset="0"/>
                <a:cs typeface="Consolas" pitchFamily="49" charset="0"/>
              </a:rPr>
              <a:t>(k + 1)/2 - 1</a:t>
            </a:r>
          </a:p>
        </p:txBody>
      </p:sp>
      <p:pic>
        <p:nvPicPr>
          <p:cNvPr id="16389" name="Picture 18" descr="heapsort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775" y="2076450"/>
            <a:ext cx="3313113"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17848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p:txBody>
          <a:bodyPr/>
          <a:lstStyle/>
          <a:p>
            <a:r>
              <a:rPr lang="en-US" altLang="en-US">
                <a:latin typeface="Arial" charset="0"/>
                <a:cs typeface="Arial" charset="0"/>
              </a:rPr>
              <a:t>Example Heap Sort</a:t>
            </a:r>
          </a:p>
        </p:txBody>
      </p:sp>
      <p:sp>
        <p:nvSpPr>
          <p:cNvPr id="31748"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First, we must convert the unordered array with </a:t>
            </a:r>
            <a:r>
              <a:rPr lang="en-US" altLang="en-US" i="1" dirty="0">
                <a:latin typeface="Times New Roman" pitchFamily="18" charset="0"/>
                <a:cs typeface="Arial" charset="0"/>
              </a:rPr>
              <a:t>n</a:t>
            </a:r>
            <a:r>
              <a:rPr lang="en-US" altLang="en-US" dirty="0">
                <a:latin typeface="Times New Roman" pitchFamily="18" charset="0"/>
                <a:cs typeface="Arial" charset="0"/>
              </a:rPr>
              <a:t> = 10</a:t>
            </a:r>
            <a:r>
              <a:rPr lang="en-US" altLang="en-US" dirty="0">
                <a:latin typeface="Arial" charset="0"/>
                <a:cs typeface="Arial" charset="0"/>
              </a:rPr>
              <a:t> elements into a max-heap</a:t>
            </a:r>
          </a:p>
          <a:p>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None of the leaf nodes need to</a:t>
            </a:r>
            <a:br>
              <a:rPr lang="en-US" altLang="en-US" dirty="0">
                <a:latin typeface="Arial" charset="0"/>
                <a:cs typeface="Arial" charset="0"/>
              </a:rPr>
            </a:br>
            <a:r>
              <a:rPr lang="en-US" altLang="en-US" dirty="0">
                <a:latin typeface="Arial" charset="0"/>
                <a:cs typeface="Arial" charset="0"/>
              </a:rPr>
              <a:t>be percolated down, and the last</a:t>
            </a:r>
            <a:br>
              <a:rPr lang="en-US" altLang="en-US" dirty="0">
                <a:latin typeface="Arial" charset="0"/>
                <a:cs typeface="Arial" charset="0"/>
              </a:rPr>
            </a:br>
            <a:r>
              <a:rPr lang="en-US" altLang="en-US" dirty="0">
                <a:latin typeface="Arial" charset="0"/>
                <a:cs typeface="Arial" charset="0"/>
              </a:rPr>
              <a:t>non-leaf node is in position </a:t>
            </a:r>
            <a:r>
              <a:rPr lang="en-US" altLang="en-US" i="1" dirty="0">
                <a:latin typeface="Times New Roman" pitchFamily="18" charset="0"/>
                <a:cs typeface="Arial" charset="0"/>
              </a:rPr>
              <a:t>n</a:t>
            </a:r>
            <a:r>
              <a:rPr lang="en-US" altLang="en-US" dirty="0">
                <a:latin typeface="Times New Roman" pitchFamily="18" charset="0"/>
                <a:cs typeface="Arial" charset="0"/>
              </a:rPr>
              <a:t>/2-1</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Thus, we start with position </a:t>
            </a:r>
            <a:r>
              <a:rPr lang="en-US" altLang="en-US" dirty="0">
                <a:latin typeface="Times New Roman" pitchFamily="18" charset="0"/>
                <a:cs typeface="Arial" charset="0"/>
              </a:rPr>
              <a:t>10/2-1 = 4</a:t>
            </a:r>
            <a:endParaRPr lang="en-US" altLang="en-US" dirty="0">
              <a:latin typeface="Arial" charset="0"/>
              <a:cs typeface="Arial" charset="0"/>
            </a:endParaRPr>
          </a:p>
        </p:txBody>
      </p:sp>
      <p:pic>
        <p:nvPicPr>
          <p:cNvPr id="31749" name="Picture 5" descr="heapsort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2428875"/>
            <a:ext cx="3313113"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1" descr="maxhe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104" y="3056187"/>
            <a:ext cx="2735263"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83986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en-US">
                <a:latin typeface="Arial" charset="0"/>
                <a:cs typeface="Arial" charset="0"/>
              </a:rPr>
              <a:t>Example Heap Sort</a:t>
            </a:r>
          </a:p>
        </p:txBody>
      </p:sp>
      <p:sp>
        <p:nvSpPr>
          <p:cNvPr id="327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compare 3 with its child and swap them</a:t>
            </a:r>
          </a:p>
        </p:txBody>
      </p:sp>
      <p:pic>
        <p:nvPicPr>
          <p:cNvPr id="32772" name="Picture 5" descr="heapify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2708275"/>
            <a:ext cx="2906713"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31138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a:latin typeface="Arial" charset="0"/>
                <a:cs typeface="Arial" charset="0"/>
              </a:rPr>
              <a:t>Example Heap Sort</a:t>
            </a:r>
          </a:p>
        </p:txBody>
      </p:sp>
      <p:sp>
        <p:nvSpPr>
          <p:cNvPr id="3379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compare 17 with its two children and swap it with the maximum child (81)</a:t>
            </a:r>
          </a:p>
        </p:txBody>
      </p:sp>
      <p:pic>
        <p:nvPicPr>
          <p:cNvPr id="33796" name="Picture 6" descr="heapify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2708275"/>
            <a:ext cx="2906713"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67960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en-US">
                <a:latin typeface="Arial" charset="0"/>
                <a:cs typeface="Arial" charset="0"/>
              </a:rPr>
              <a:t>Example Heap Sort</a:t>
            </a:r>
          </a:p>
        </p:txBody>
      </p:sp>
      <p:sp>
        <p:nvSpPr>
          <p:cNvPr id="34819"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compare 28 with its two children, 63 and 34, and swap it with the largest child</a:t>
            </a:r>
          </a:p>
        </p:txBody>
      </p:sp>
      <p:pic>
        <p:nvPicPr>
          <p:cNvPr id="34820" name="Picture 7" descr="heapify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0188" y="2725738"/>
            <a:ext cx="2906712" cy="102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32003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en-US">
                <a:latin typeface="Arial" charset="0"/>
                <a:cs typeface="Arial" charset="0"/>
              </a:rPr>
              <a:t>Example Heap Sort</a:t>
            </a:r>
          </a:p>
        </p:txBody>
      </p:sp>
      <p:sp>
        <p:nvSpPr>
          <p:cNvPr id="3584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We compare 52 with its children, swap it with the largest</a:t>
            </a:r>
          </a:p>
          <a:p>
            <a:pPr lvl="1"/>
            <a:r>
              <a:rPr lang="en-US" altLang="en-US">
                <a:latin typeface="Arial" charset="0"/>
                <a:cs typeface="Arial" charset="0"/>
              </a:rPr>
              <a:t>Recursing, no further swaps are needed</a:t>
            </a:r>
          </a:p>
        </p:txBody>
      </p:sp>
      <p:pic>
        <p:nvPicPr>
          <p:cNvPr id="35844" name="Picture 8" descr="heapify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2708275"/>
            <a:ext cx="2906713"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97698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tLang="en-US">
                <a:latin typeface="Arial" charset="0"/>
                <a:cs typeface="Arial" charset="0"/>
              </a:rPr>
              <a:t>Example Heap Sort</a:t>
            </a:r>
          </a:p>
        </p:txBody>
      </p:sp>
      <p:sp>
        <p:nvSpPr>
          <p:cNvPr id="3686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Finally, we swap the root with its largest child, and recurse, swapping 46 again with 81, and then again with 70</a:t>
            </a:r>
          </a:p>
        </p:txBody>
      </p:sp>
      <p:pic>
        <p:nvPicPr>
          <p:cNvPr id="36868" name="Picture 4" descr="heapify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2746375"/>
            <a:ext cx="2906713"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905694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dirty="0">
                <a:latin typeface="Arial" charset="0"/>
                <a:cs typeface="Arial" charset="0"/>
              </a:rPr>
              <a:t>Heap Sort Example</a:t>
            </a:r>
          </a:p>
        </p:txBody>
      </p:sp>
      <p:sp>
        <p:nvSpPr>
          <p:cNvPr id="3789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have now converted the unsorted array</a:t>
            </a:r>
            <a:br>
              <a:rPr lang="en-US" altLang="en-US" dirty="0">
                <a:latin typeface="Arial" charset="0"/>
                <a:cs typeface="Arial" charset="0"/>
              </a:rPr>
            </a:br>
            <a:br>
              <a:rPr lang="en-US" altLang="en-US" dirty="0">
                <a:latin typeface="Arial" charset="0"/>
                <a:cs typeface="Arial" charset="0"/>
              </a:rPr>
            </a:br>
            <a:endParaRPr lang="en-US" altLang="en-US" dirty="0">
              <a:latin typeface="Arial" charset="0"/>
              <a:cs typeface="Arial" charset="0"/>
            </a:endParaRPr>
          </a:p>
          <a:p>
            <a:pPr>
              <a:buFont typeface="Arial" charset="0"/>
              <a:buNone/>
            </a:pPr>
            <a:r>
              <a:rPr lang="en-US" altLang="en-US" dirty="0">
                <a:latin typeface="Arial" charset="0"/>
                <a:cs typeface="Arial" charset="0"/>
              </a:rPr>
              <a:t>	into a max-heap:</a:t>
            </a:r>
          </a:p>
        </p:txBody>
      </p:sp>
      <p:pic>
        <p:nvPicPr>
          <p:cNvPr id="37892" name="Picture 8" descr="heapsort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9396" y="2997200"/>
            <a:ext cx="4214812"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Picture 9" descr="heapsort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9792" y="2060848"/>
            <a:ext cx="3529012"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015632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7" descr="heapsort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0125" y="3482975"/>
            <a:ext cx="4221163" cy="311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Rectangle 2"/>
          <p:cNvSpPr>
            <a:spLocks noGrp="1" noChangeArrowheads="1"/>
          </p:cNvSpPr>
          <p:nvPr>
            <p:ph type="title"/>
          </p:nvPr>
        </p:nvSpPr>
        <p:spPr/>
        <p:txBody>
          <a:bodyPr/>
          <a:lstStyle/>
          <a:p>
            <a:r>
              <a:rPr lang="en-US" altLang="en-US">
                <a:latin typeface="Arial" charset="0"/>
                <a:cs typeface="Arial" charset="0"/>
              </a:rPr>
              <a:t>Heap Sort Example</a:t>
            </a:r>
          </a:p>
        </p:txBody>
      </p:sp>
      <p:sp>
        <p:nvSpPr>
          <p:cNvPr id="38916"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pop the maximum element of this heap</a:t>
            </a:r>
          </a:p>
          <a:p>
            <a:endParaRPr lang="en-US" altLang="en-US" dirty="0">
              <a:latin typeface="Arial" charset="0"/>
              <a:cs typeface="Arial" charset="0"/>
            </a:endParaRPr>
          </a:p>
          <a:p>
            <a:endParaRPr lang="en-US" altLang="en-US" dirty="0">
              <a:latin typeface="Arial" charset="0"/>
              <a:cs typeface="Arial" charset="0"/>
            </a:endParaRPr>
          </a:p>
          <a:p>
            <a:pPr>
              <a:buFont typeface="Arial" charset="0"/>
              <a:buNone/>
            </a:pPr>
            <a:r>
              <a:rPr lang="en-US" altLang="en-US" dirty="0">
                <a:latin typeface="Arial" charset="0"/>
                <a:cs typeface="Arial" charset="0"/>
              </a:rPr>
              <a:t>	This leaves a gap at the back of the array:</a:t>
            </a:r>
          </a:p>
        </p:txBody>
      </p:sp>
      <p:pic>
        <p:nvPicPr>
          <p:cNvPr id="38917" name="Picture 6" descr="heapsort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0487" y="1967706"/>
            <a:ext cx="3500438"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Oval 8"/>
          <p:cNvSpPr>
            <a:spLocks noChangeArrowheads="1"/>
          </p:cNvSpPr>
          <p:nvPr/>
        </p:nvSpPr>
        <p:spPr bwMode="auto">
          <a:xfrm>
            <a:off x="3408363" y="4970463"/>
            <a:ext cx="490537" cy="577850"/>
          </a:xfrm>
          <a:prstGeom prst="ellipse">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Tree>
    <p:extLst>
      <p:ext uri="{BB962C8B-B14F-4D97-AF65-F5344CB8AC3E}">
        <p14:creationId xmlns:p14="http://schemas.microsoft.com/office/powerpoint/2010/main" val="227584872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4"/>
          <p:cNvSpPr>
            <a:spLocks noGrp="1" noChangeArrowheads="1"/>
          </p:cNvSpPr>
          <p:nvPr>
            <p:ph type="title"/>
          </p:nvPr>
        </p:nvSpPr>
        <p:spPr/>
        <p:txBody>
          <a:bodyPr/>
          <a:lstStyle/>
          <a:p>
            <a:r>
              <a:rPr lang="en-US" altLang="en-US" dirty="0">
                <a:latin typeface="Arial" charset="0"/>
                <a:cs typeface="Arial" charset="0"/>
              </a:rPr>
              <a:t>Heap Sort Example</a:t>
            </a:r>
          </a:p>
        </p:txBody>
      </p:sp>
      <p:sp>
        <p:nvSpPr>
          <p:cNvPr id="39939" name="Rectangle 5"/>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This is the last entry in the array, so why not fill it with the largest element?</a:t>
            </a:r>
          </a:p>
          <a:p>
            <a:endParaRPr lang="en-US" altLang="en-US" dirty="0">
              <a:latin typeface="Arial" charset="0"/>
              <a:cs typeface="Arial" charset="0"/>
            </a:endParaRPr>
          </a:p>
          <a:p>
            <a:endParaRPr lang="en-US" altLang="en-US" dirty="0">
              <a:latin typeface="Arial" charset="0"/>
              <a:cs typeface="Arial" charset="0"/>
            </a:endParaRPr>
          </a:p>
          <a:p>
            <a:pPr>
              <a:buFont typeface="Arial" charset="0"/>
              <a:buNone/>
            </a:pPr>
            <a:r>
              <a:rPr lang="en-US" altLang="en-US" dirty="0">
                <a:latin typeface="Arial" charset="0"/>
                <a:cs typeface="Arial" charset="0"/>
              </a:rPr>
              <a:t>	Repeat this process: pop the maximum element, and then insert it at the end of the array:</a:t>
            </a:r>
          </a:p>
        </p:txBody>
      </p:sp>
      <p:pic>
        <p:nvPicPr>
          <p:cNvPr id="39940" name="Picture 7" descr="heapsort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2550" y="2179638"/>
            <a:ext cx="3495675"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Picture 8" descr="heapsort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3663" y="3716338"/>
            <a:ext cx="3498850"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3200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p:txBody>
          <a:bodyPr/>
          <a:lstStyle/>
          <a:p>
            <a:r>
              <a:rPr lang="en-US" altLang="en-US">
                <a:latin typeface="Arial" charset="0"/>
                <a:cs typeface="Arial" charset="0"/>
              </a:rPr>
              <a:t>Multiple Queues</a:t>
            </a:r>
            <a:endParaRPr lang="en-US" altLang="en-US" sz="3600">
              <a:latin typeface="Arial" charset="0"/>
              <a:cs typeface="Arial" charset="0"/>
            </a:endParaRPr>
          </a:p>
        </p:txBody>
      </p:sp>
      <p:sp>
        <p:nvSpPr>
          <p:cNvPr id="13315" name="Rectangle 3"/>
          <p:cNvSpPr>
            <a:spLocks noGrp="1" noChangeArrowheads="1"/>
          </p:cNvSpPr>
          <p:nvPr>
            <p:ph type="body" idx="4294967295"/>
          </p:nvPr>
        </p:nvSpPr>
        <p:spPr/>
        <p:txBody>
          <a:bodyPr/>
          <a:lstStyle/>
          <a:p>
            <a:pPr>
              <a:buFont typeface="Arial" charset="0"/>
              <a:buNone/>
            </a:pPr>
            <a:r>
              <a:rPr lang="en-US" altLang="en-US" sz="2400" dirty="0">
                <a:latin typeface="Arial" charset="0"/>
                <a:cs typeface="Arial" charset="0"/>
              </a:rPr>
              <a:t>	</a:t>
            </a:r>
            <a:r>
              <a:rPr lang="en-US" altLang="en-US" dirty="0">
                <a:latin typeface="Arial" charset="0"/>
                <a:cs typeface="Arial" charset="0"/>
              </a:rPr>
              <a:t>Assume there is a fixed number of priorities, say </a:t>
            </a:r>
            <a:r>
              <a:rPr lang="en-US" altLang="en-US" i="1" dirty="0">
                <a:latin typeface="Times New Roman" pitchFamily="18" charset="0"/>
                <a:cs typeface="Arial" charset="0"/>
              </a:rPr>
              <a:t>M</a:t>
            </a:r>
          </a:p>
          <a:p>
            <a:pPr lvl="1"/>
            <a:r>
              <a:rPr lang="en-US" altLang="en-US" dirty="0">
                <a:latin typeface="Arial" charset="0"/>
                <a:cs typeface="Arial" charset="0"/>
              </a:rPr>
              <a:t>Create an array of </a:t>
            </a:r>
            <a:r>
              <a:rPr lang="en-US" altLang="en-US" i="1" dirty="0">
                <a:latin typeface="Times New Roman" pitchFamily="18" charset="0"/>
                <a:cs typeface="Arial" charset="0"/>
              </a:rPr>
              <a:t>M</a:t>
            </a:r>
            <a:r>
              <a:rPr lang="en-US" altLang="en-US" dirty="0">
                <a:latin typeface="Arial" charset="0"/>
                <a:cs typeface="Arial" charset="0"/>
              </a:rPr>
              <a:t> queues</a:t>
            </a:r>
          </a:p>
          <a:p>
            <a:pPr lvl="1"/>
            <a:r>
              <a:rPr lang="en-US" altLang="en-US" dirty="0">
                <a:latin typeface="Arial" charset="0"/>
                <a:cs typeface="Arial" charset="0"/>
              </a:rPr>
              <a:t>Push a new object onto the queue corresponding to the priority</a:t>
            </a:r>
          </a:p>
          <a:p>
            <a:pPr lvl="1"/>
            <a:r>
              <a:rPr lang="en-US" altLang="en-US" dirty="0">
                <a:latin typeface="Arial" charset="0"/>
                <a:cs typeface="Arial" charset="0"/>
              </a:rPr>
              <a:t>Top and pop find the first non-empty queue with highest priority</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a:latin typeface="Arial" charset="0"/>
                <a:cs typeface="Arial" charset="0"/>
              </a:rPr>
              <a:t>Heap Sort Example</a:t>
            </a:r>
          </a:p>
        </p:txBody>
      </p:sp>
      <p:sp>
        <p:nvSpPr>
          <p:cNvPr id="4096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Repeat this process</a:t>
            </a:r>
          </a:p>
          <a:p>
            <a:pPr lvl="1"/>
            <a:r>
              <a:rPr lang="en-US" altLang="en-US" dirty="0">
                <a:latin typeface="Arial" charset="0"/>
                <a:cs typeface="Arial" charset="0"/>
              </a:rPr>
              <a:t>Pop and append 70</a:t>
            </a:r>
          </a:p>
          <a:p>
            <a:pPr lvl="1"/>
            <a:endParaRPr lang="en-US" altLang="en-US" dirty="0">
              <a:latin typeface="Arial" charset="0"/>
              <a:cs typeface="Arial" charset="0"/>
            </a:endParaRPr>
          </a:p>
          <a:p>
            <a:pPr lvl="1"/>
            <a:endParaRPr lang="en-US" altLang="en-US" dirty="0">
              <a:latin typeface="Arial" charset="0"/>
              <a:cs typeface="Arial" charset="0"/>
            </a:endParaRPr>
          </a:p>
          <a:p>
            <a:pPr lvl="1"/>
            <a:endParaRPr lang="en-US" altLang="en-US" dirty="0">
              <a:latin typeface="Arial" charset="0"/>
              <a:cs typeface="Arial" charset="0"/>
            </a:endParaRPr>
          </a:p>
          <a:p>
            <a:pPr lvl="1"/>
            <a:endParaRPr lang="en-US" altLang="en-US" dirty="0">
              <a:latin typeface="Arial" charset="0"/>
              <a:cs typeface="Arial" charset="0"/>
            </a:endParaRPr>
          </a:p>
          <a:p>
            <a:pPr lvl="1"/>
            <a:endParaRPr lang="en-US" altLang="en-US" dirty="0">
              <a:latin typeface="Arial" charset="0"/>
              <a:cs typeface="Arial" charset="0"/>
            </a:endParaRPr>
          </a:p>
          <a:p>
            <a:pPr lvl="1"/>
            <a:r>
              <a:rPr lang="en-US" altLang="en-US" dirty="0">
                <a:latin typeface="Arial" charset="0"/>
                <a:cs typeface="Arial" charset="0"/>
              </a:rPr>
              <a:t>Pop and append 63</a:t>
            </a:r>
          </a:p>
        </p:txBody>
      </p:sp>
      <p:pic>
        <p:nvPicPr>
          <p:cNvPr id="40964" name="Picture 6" descr="heapsort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2276475"/>
            <a:ext cx="3498850"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7" descr="heapsort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313" y="4217988"/>
            <a:ext cx="3498850"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255874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en-US">
                <a:latin typeface="Arial" charset="0"/>
                <a:cs typeface="Arial" charset="0"/>
              </a:rPr>
              <a:t>Heap Sort Example</a:t>
            </a:r>
          </a:p>
        </p:txBody>
      </p:sp>
      <p:sp>
        <p:nvSpPr>
          <p:cNvPr id="4198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We have the 4 largest elements in order</a:t>
            </a:r>
          </a:p>
          <a:p>
            <a:pPr lvl="1"/>
            <a:r>
              <a:rPr lang="en-US" altLang="en-US">
                <a:latin typeface="Arial" charset="0"/>
                <a:cs typeface="Arial" charset="0"/>
              </a:rPr>
              <a:t>Pop and append 52</a:t>
            </a:r>
          </a:p>
          <a:p>
            <a:pPr lvl="1"/>
            <a:endParaRPr lang="en-US" altLang="en-US">
              <a:latin typeface="Arial" charset="0"/>
              <a:cs typeface="Arial" charset="0"/>
            </a:endParaRPr>
          </a:p>
          <a:p>
            <a:pPr lvl="1"/>
            <a:endParaRPr lang="en-US" altLang="en-US">
              <a:latin typeface="Arial" charset="0"/>
              <a:cs typeface="Arial" charset="0"/>
            </a:endParaRPr>
          </a:p>
          <a:p>
            <a:pPr lvl="1"/>
            <a:endParaRPr lang="en-US" altLang="en-US">
              <a:latin typeface="Arial" charset="0"/>
              <a:cs typeface="Arial" charset="0"/>
            </a:endParaRPr>
          </a:p>
          <a:p>
            <a:pPr lvl="1"/>
            <a:endParaRPr lang="en-US" altLang="en-US">
              <a:latin typeface="Arial" charset="0"/>
              <a:cs typeface="Arial" charset="0"/>
            </a:endParaRPr>
          </a:p>
          <a:p>
            <a:pPr lvl="1"/>
            <a:endParaRPr lang="en-US" altLang="en-US">
              <a:latin typeface="Arial" charset="0"/>
              <a:cs typeface="Arial" charset="0"/>
            </a:endParaRPr>
          </a:p>
          <a:p>
            <a:pPr lvl="1"/>
            <a:r>
              <a:rPr lang="en-US" altLang="en-US">
                <a:latin typeface="Arial" charset="0"/>
                <a:cs typeface="Arial" charset="0"/>
              </a:rPr>
              <a:t>Pop and append 46</a:t>
            </a:r>
          </a:p>
        </p:txBody>
      </p:sp>
      <p:pic>
        <p:nvPicPr>
          <p:cNvPr id="41988" name="Picture 7" descr="heapsort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4214813"/>
            <a:ext cx="3498850"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Picture 6" descr="heapsort0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313" y="2276475"/>
            <a:ext cx="3498850"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373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0" name="Rectangle 4"/>
          <p:cNvSpPr>
            <a:spLocks noGrp="1" noChangeArrowheads="1"/>
          </p:cNvSpPr>
          <p:nvPr>
            <p:ph type="title"/>
          </p:nvPr>
        </p:nvSpPr>
        <p:spPr/>
        <p:txBody>
          <a:bodyPr/>
          <a:lstStyle/>
          <a:p>
            <a:r>
              <a:rPr lang="en-US" altLang="en-US">
                <a:latin typeface="Arial" charset="0"/>
                <a:cs typeface="Arial" charset="0"/>
              </a:rPr>
              <a:t>Heap Sort Example</a:t>
            </a:r>
          </a:p>
        </p:txBody>
      </p:sp>
      <p:sp>
        <p:nvSpPr>
          <p:cNvPr id="43011" name="Rectangle 5"/>
          <p:cNvSpPr>
            <a:spLocks noGrp="1" noChangeArrowheads="1"/>
          </p:cNvSpPr>
          <p:nvPr>
            <p:ph type="body" idx="1"/>
          </p:nvPr>
        </p:nvSpPr>
        <p:spPr/>
        <p:txBody>
          <a:bodyPr/>
          <a:lstStyle/>
          <a:p>
            <a:pPr>
              <a:buFont typeface="Arial" charset="0"/>
              <a:buNone/>
            </a:pPr>
            <a:r>
              <a:rPr lang="en-US" altLang="en-US">
                <a:latin typeface="Arial" charset="0"/>
                <a:cs typeface="Arial" charset="0"/>
              </a:rPr>
              <a:t>	Continuing...</a:t>
            </a:r>
          </a:p>
          <a:p>
            <a:pPr lvl="1"/>
            <a:r>
              <a:rPr lang="en-US" altLang="en-US">
                <a:latin typeface="Arial" charset="0"/>
                <a:cs typeface="Arial" charset="0"/>
              </a:rPr>
              <a:t>Pop and append 34</a:t>
            </a:r>
          </a:p>
          <a:p>
            <a:pPr lvl="1"/>
            <a:endParaRPr lang="en-US" altLang="en-US">
              <a:latin typeface="Arial" charset="0"/>
              <a:cs typeface="Arial" charset="0"/>
            </a:endParaRPr>
          </a:p>
          <a:p>
            <a:pPr lvl="1"/>
            <a:endParaRPr lang="en-US" altLang="en-US">
              <a:latin typeface="Arial" charset="0"/>
              <a:cs typeface="Arial" charset="0"/>
            </a:endParaRPr>
          </a:p>
          <a:p>
            <a:pPr lvl="1"/>
            <a:endParaRPr lang="en-US" altLang="en-US">
              <a:latin typeface="Arial" charset="0"/>
              <a:cs typeface="Arial" charset="0"/>
            </a:endParaRPr>
          </a:p>
          <a:p>
            <a:pPr lvl="1"/>
            <a:endParaRPr lang="en-US" altLang="en-US">
              <a:latin typeface="Arial" charset="0"/>
              <a:cs typeface="Arial" charset="0"/>
            </a:endParaRPr>
          </a:p>
          <a:p>
            <a:pPr lvl="1"/>
            <a:endParaRPr lang="en-US" altLang="en-US">
              <a:latin typeface="Arial" charset="0"/>
              <a:cs typeface="Arial" charset="0"/>
            </a:endParaRPr>
          </a:p>
          <a:p>
            <a:pPr lvl="1"/>
            <a:r>
              <a:rPr lang="en-US" altLang="en-US">
                <a:latin typeface="Arial" charset="0"/>
                <a:cs typeface="Arial" charset="0"/>
              </a:rPr>
              <a:t>Pop and append 28</a:t>
            </a:r>
          </a:p>
        </p:txBody>
      </p:sp>
      <p:pic>
        <p:nvPicPr>
          <p:cNvPr id="43012" name="Picture 7" descr="heapsort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4214813"/>
            <a:ext cx="3498850"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6" descr="heapsort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313" y="2276475"/>
            <a:ext cx="3498850"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062638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p:cNvSpPr>
            <a:spLocks noGrp="1" noChangeArrowheads="1"/>
          </p:cNvSpPr>
          <p:nvPr>
            <p:ph type="body" idx="1"/>
          </p:nvPr>
        </p:nvSpPr>
        <p:spPr/>
        <p:txBody>
          <a:bodyPr/>
          <a:lstStyle/>
          <a:p>
            <a:pPr>
              <a:buFont typeface="Arial" charset="0"/>
              <a:buNone/>
            </a:pPr>
            <a:r>
              <a:rPr lang="en-US" altLang="en-US">
                <a:latin typeface="Arial" charset="0"/>
                <a:cs typeface="Arial" charset="0"/>
              </a:rPr>
              <a:t>	Finally, we can pop 17, insert it into the 2</a:t>
            </a:r>
            <a:r>
              <a:rPr lang="en-US" altLang="en-US" baseline="30000">
                <a:latin typeface="Arial" charset="0"/>
                <a:cs typeface="Arial" charset="0"/>
              </a:rPr>
              <a:t>nd</a:t>
            </a:r>
            <a:r>
              <a:rPr lang="en-US" altLang="en-US">
                <a:latin typeface="Arial" charset="0"/>
                <a:cs typeface="Arial" charset="0"/>
              </a:rPr>
              <a:t> location, and the resulting array is sorted</a:t>
            </a:r>
          </a:p>
        </p:txBody>
      </p:sp>
      <p:pic>
        <p:nvPicPr>
          <p:cNvPr id="44035" name="Picture 6" descr="heapsort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2276475"/>
            <a:ext cx="3498850"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6" name="Rectangle 4"/>
          <p:cNvSpPr>
            <a:spLocks noGrp="1" noChangeArrowheads="1"/>
          </p:cNvSpPr>
          <p:nvPr>
            <p:ph type="title"/>
          </p:nvPr>
        </p:nvSpPr>
        <p:spPr/>
        <p:txBody>
          <a:bodyPr/>
          <a:lstStyle/>
          <a:p>
            <a:r>
              <a:rPr lang="en-US" altLang="en-US">
                <a:latin typeface="Arial" charset="0"/>
                <a:cs typeface="Arial" charset="0"/>
              </a:rPr>
              <a:t>Heap Sort Example</a:t>
            </a:r>
          </a:p>
        </p:txBody>
      </p:sp>
    </p:spTree>
    <p:extLst>
      <p:ext uri="{BB962C8B-B14F-4D97-AF65-F5344CB8AC3E}">
        <p14:creationId xmlns:p14="http://schemas.microsoft.com/office/powerpoint/2010/main" val="344777391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tLang="en-US">
                <a:latin typeface="Arial" charset="0"/>
                <a:cs typeface="Arial" charset="0"/>
              </a:rPr>
              <a:t>Example</a:t>
            </a:r>
          </a:p>
        </p:txBody>
      </p:sp>
      <p:sp>
        <p:nvSpPr>
          <p:cNvPr id="86019"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Here we have a max-heap of presents under a red-green tree:</a:t>
            </a:r>
          </a:p>
        </p:txBody>
      </p:sp>
      <p:pic>
        <p:nvPicPr>
          <p:cNvPr id="8602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88" y="2206625"/>
            <a:ext cx="4262437" cy="309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4787900" y="5300663"/>
            <a:ext cx="1785938" cy="307975"/>
          </a:xfrm>
          <a:prstGeom prst="rect">
            <a:avLst/>
          </a:prstGeom>
        </p:spPr>
        <p:txBody>
          <a:bodyPr wrap="none">
            <a:spAutoFit/>
          </a:bodyPr>
          <a:lstStyle/>
          <a:p>
            <a:pPr>
              <a:defRPr/>
            </a:pPr>
            <a:r>
              <a:rPr lang="en-CA" sz="1400" dirty="0">
                <a:solidFill>
                  <a:schemeClr val="tx1">
                    <a:lumMod val="50000"/>
                    <a:lumOff val="50000"/>
                  </a:schemeClr>
                </a:solidFill>
              </a:rPr>
              <a:t>http://xkcd.com/835/</a:t>
            </a:r>
          </a:p>
        </p:txBody>
      </p:sp>
    </p:spTree>
    <p:extLst>
      <p:ext uri="{BB962C8B-B14F-4D97-AF65-F5344CB8AC3E}">
        <p14:creationId xmlns:p14="http://schemas.microsoft.com/office/powerpoint/2010/main" val="200394954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ltLang="en-US">
                <a:latin typeface="Arial" charset="0"/>
                <a:cs typeface="Arial" charset="0"/>
              </a:rPr>
              <a:t>Priority Queues</a:t>
            </a:r>
          </a:p>
        </p:txBody>
      </p:sp>
      <p:sp>
        <p:nvSpPr>
          <p:cNvPr id="8704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Now, does using a heap ensure that that object in the heap which:</a:t>
            </a:r>
          </a:p>
          <a:p>
            <a:pPr lvl="1"/>
            <a:r>
              <a:rPr lang="en-US" altLang="en-US">
                <a:latin typeface="Arial" charset="0"/>
                <a:cs typeface="Arial" charset="0"/>
              </a:rPr>
              <a:t>has the highest priority, and</a:t>
            </a:r>
          </a:p>
          <a:p>
            <a:pPr lvl="1"/>
            <a:r>
              <a:rPr lang="en-US" altLang="en-US">
                <a:latin typeface="Arial" charset="0"/>
                <a:cs typeface="Arial" charset="0"/>
              </a:rPr>
              <a:t>of that highest priority, has been in the heap the longest</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Consider inserting seven objects, all of the same priority (colour indicates order):</a:t>
            </a:r>
          </a:p>
          <a:p>
            <a:pPr algn="ctr">
              <a:buFontTx/>
              <a:buNone/>
            </a:pPr>
            <a:r>
              <a:rPr lang="en-US" altLang="en-US">
                <a:latin typeface="Arial" charset="0"/>
                <a:cs typeface="Arial" charset="0"/>
              </a:rPr>
              <a:t>2, </a:t>
            </a:r>
            <a:r>
              <a:rPr lang="en-US" altLang="en-US">
                <a:solidFill>
                  <a:srgbClr val="663300"/>
                </a:solidFill>
                <a:latin typeface="Arial" charset="0"/>
                <a:cs typeface="Arial" charset="0"/>
              </a:rPr>
              <a:t>2</a:t>
            </a:r>
            <a:r>
              <a:rPr lang="en-US" altLang="en-US">
                <a:latin typeface="Arial" charset="0"/>
                <a:cs typeface="Arial" charset="0"/>
              </a:rPr>
              <a:t>, </a:t>
            </a:r>
            <a:r>
              <a:rPr lang="en-US" altLang="en-US">
                <a:solidFill>
                  <a:srgbClr val="FF0000"/>
                </a:solidFill>
                <a:latin typeface="Arial" charset="0"/>
                <a:cs typeface="Arial" charset="0"/>
              </a:rPr>
              <a:t>2</a:t>
            </a:r>
            <a:r>
              <a:rPr lang="en-US" altLang="en-US">
                <a:latin typeface="Arial" charset="0"/>
                <a:cs typeface="Arial" charset="0"/>
              </a:rPr>
              <a:t>, </a:t>
            </a:r>
            <a:r>
              <a:rPr lang="en-US" altLang="en-US">
                <a:solidFill>
                  <a:srgbClr val="FF6600"/>
                </a:solidFill>
                <a:latin typeface="Arial" charset="0"/>
                <a:cs typeface="Arial" charset="0"/>
              </a:rPr>
              <a:t>2</a:t>
            </a:r>
            <a:r>
              <a:rPr lang="en-US" altLang="en-US">
                <a:latin typeface="Arial" charset="0"/>
                <a:cs typeface="Arial" charset="0"/>
              </a:rPr>
              <a:t>, </a:t>
            </a:r>
            <a:r>
              <a:rPr lang="en-US" altLang="en-US">
                <a:solidFill>
                  <a:srgbClr val="FF9900"/>
                </a:solidFill>
                <a:latin typeface="Arial" charset="0"/>
                <a:cs typeface="Arial" charset="0"/>
              </a:rPr>
              <a:t>2</a:t>
            </a:r>
            <a:r>
              <a:rPr lang="en-US" altLang="en-US">
                <a:latin typeface="Arial" charset="0"/>
                <a:cs typeface="Arial" charset="0"/>
              </a:rPr>
              <a:t>, </a:t>
            </a:r>
            <a:r>
              <a:rPr lang="en-US" altLang="en-US">
                <a:solidFill>
                  <a:srgbClr val="008000"/>
                </a:solidFill>
                <a:latin typeface="Arial" charset="0"/>
                <a:cs typeface="Arial" charset="0"/>
              </a:rPr>
              <a:t>2</a:t>
            </a:r>
            <a:r>
              <a:rPr lang="en-US" altLang="en-US">
                <a:latin typeface="Arial" charset="0"/>
                <a:cs typeface="Arial" charset="0"/>
              </a:rPr>
              <a:t>, </a:t>
            </a:r>
            <a:r>
              <a:rPr lang="en-US" altLang="en-US">
                <a:solidFill>
                  <a:srgbClr val="00B0F0"/>
                </a:solidFill>
                <a:latin typeface="Arial" charset="0"/>
                <a:cs typeface="Arial" charset="0"/>
              </a:rPr>
              <a:t>2</a:t>
            </a:r>
          </a:p>
        </p:txBody>
      </p:sp>
    </p:spTree>
    <p:extLst>
      <p:ext uri="{BB962C8B-B14F-4D97-AF65-F5344CB8AC3E}">
        <p14:creationId xmlns:p14="http://schemas.microsoft.com/office/powerpoint/2010/main" val="130327513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altLang="en-US">
                <a:latin typeface="Arial" charset="0"/>
                <a:cs typeface="Arial" charset="0"/>
              </a:rPr>
              <a:t>Priority Queues</a:t>
            </a:r>
            <a:endParaRPr lang="en-US" altLang="en-US" sz="3600">
              <a:latin typeface="Arial" charset="0"/>
              <a:cs typeface="Arial" charset="0"/>
            </a:endParaRPr>
          </a:p>
        </p:txBody>
      </p:sp>
      <p:sp>
        <p:nvSpPr>
          <p:cNvPr id="8806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Whatever algorithm we use for promoting must ensure that the first object remains in the root position</a:t>
            </a:r>
          </a:p>
          <a:p>
            <a:pPr lvl="1"/>
            <a:r>
              <a:rPr lang="en-US" altLang="en-US">
                <a:latin typeface="Arial" charset="0"/>
                <a:cs typeface="Arial" charset="0"/>
              </a:rPr>
              <a:t>Thus, we must use an insertion technique where we only percolate up if the priority is lower</a:t>
            </a:r>
          </a:p>
          <a:p>
            <a:pPr>
              <a:buFont typeface="Arial" charset="0"/>
              <a:buNone/>
            </a:pPr>
            <a:r>
              <a:rPr lang="en-US" altLang="en-US">
                <a:latin typeface="Arial" charset="0"/>
                <a:cs typeface="Arial" charset="0"/>
              </a:rPr>
              <a:t>	The result:</a:t>
            </a:r>
          </a:p>
          <a:p>
            <a:endParaRPr lang="en-US" altLang="en-US">
              <a:latin typeface="Arial" charset="0"/>
              <a:cs typeface="Arial" charset="0"/>
            </a:endParaRPr>
          </a:p>
          <a:p>
            <a:endParaRPr lang="en-US" altLang="en-US">
              <a:latin typeface="Arial" charset="0"/>
              <a:cs typeface="Arial" charset="0"/>
            </a:endParaRPr>
          </a:p>
          <a:p>
            <a:endParaRPr lang="en-US" altLang="en-US">
              <a:latin typeface="Arial" charset="0"/>
              <a:cs typeface="Arial" charset="0"/>
            </a:endParaRPr>
          </a:p>
          <a:p>
            <a:endParaRPr lang="en-US" altLang="en-US">
              <a:latin typeface="Arial" charset="0"/>
              <a:cs typeface="Arial" charset="0"/>
            </a:endParaRPr>
          </a:p>
          <a:p>
            <a:pPr>
              <a:buFont typeface="Arial" charset="0"/>
              <a:buNone/>
            </a:pPr>
            <a:r>
              <a:rPr lang="en-US" altLang="en-US">
                <a:latin typeface="Arial" charset="0"/>
                <a:cs typeface="Arial" charset="0"/>
              </a:rPr>
              <a:t>	Challenge:</a:t>
            </a:r>
          </a:p>
          <a:p>
            <a:pPr lvl="1"/>
            <a:r>
              <a:rPr lang="en-US" altLang="en-US">
                <a:latin typeface="Arial" charset="0"/>
                <a:cs typeface="Arial" charset="0"/>
              </a:rPr>
              <a:t>Come up with an algorithm which removes all seven objects in the original order</a:t>
            </a:r>
          </a:p>
          <a:p>
            <a:pPr>
              <a:buFontTx/>
              <a:buNone/>
            </a:pPr>
            <a:endParaRPr lang="en-US" altLang="en-US">
              <a:latin typeface="Arial" charset="0"/>
              <a:cs typeface="Arial" charset="0"/>
            </a:endParaRPr>
          </a:p>
        </p:txBody>
      </p:sp>
      <p:pic>
        <p:nvPicPr>
          <p:cNvPr id="88068" name="Picture 7" descr="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2924175"/>
            <a:ext cx="3527425"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678360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ltLang="en-US">
                <a:latin typeface="Arial" charset="0"/>
                <a:cs typeface="Arial" charset="0"/>
              </a:rPr>
              <a:t>Lexicographical Ordering</a:t>
            </a:r>
            <a:endParaRPr lang="en-US" altLang="en-US" sz="3600">
              <a:latin typeface="Arial" charset="0"/>
              <a:cs typeface="Arial" charset="0"/>
            </a:endParaRPr>
          </a:p>
        </p:txBody>
      </p:sp>
      <p:sp>
        <p:nvSpPr>
          <p:cNvPr id="8909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A better solution is to modify the priority:</a:t>
            </a:r>
          </a:p>
          <a:p>
            <a:pPr lvl="1"/>
            <a:r>
              <a:rPr lang="en-US" altLang="en-US" dirty="0">
                <a:latin typeface="Arial" charset="0"/>
                <a:cs typeface="Arial" charset="0"/>
              </a:rPr>
              <a:t>Track the number of insertions with a counter </a:t>
            </a:r>
            <a:r>
              <a:rPr lang="en-US" altLang="en-US" i="1" dirty="0">
                <a:latin typeface="Times New Roman" pitchFamily="18" charset="0"/>
                <a:cs typeface="Arial" charset="0"/>
              </a:rPr>
              <a:t>k</a:t>
            </a:r>
            <a:r>
              <a:rPr lang="en-US" altLang="en-US" dirty="0">
                <a:latin typeface="Arial" charset="0"/>
                <a:cs typeface="Arial" charset="0"/>
              </a:rPr>
              <a:t> (initially 0)</a:t>
            </a:r>
          </a:p>
          <a:p>
            <a:pPr lvl="1"/>
            <a:r>
              <a:rPr lang="en-US" altLang="en-US" dirty="0">
                <a:latin typeface="Arial" charset="0"/>
                <a:cs typeface="Arial" charset="0"/>
              </a:rPr>
              <a:t>For each insertion with priority </a:t>
            </a:r>
            <a:r>
              <a:rPr lang="en-US" altLang="en-US" i="1" dirty="0">
                <a:latin typeface="Times New Roman" pitchFamily="18" charset="0"/>
                <a:cs typeface="Arial" charset="0"/>
              </a:rPr>
              <a:t>n</a:t>
            </a:r>
            <a:r>
              <a:rPr lang="en-US" altLang="en-US" dirty="0">
                <a:latin typeface="Arial" charset="0"/>
                <a:cs typeface="Arial" charset="0"/>
              </a:rPr>
              <a:t>, create a hybrid priority </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dirty="0">
                <a:latin typeface="Times New Roman" pitchFamily="18" charset="0"/>
                <a:cs typeface="Arial" charset="0"/>
              </a:rPr>
              <a:t>, </a:t>
            </a:r>
            <a:r>
              <a:rPr lang="en-US" altLang="en-US" i="1" dirty="0">
                <a:latin typeface="Times New Roman" pitchFamily="18" charset="0"/>
                <a:cs typeface="Arial" charset="0"/>
              </a:rPr>
              <a:t>k</a:t>
            </a:r>
            <a:r>
              <a:rPr lang="en-US" altLang="en-US" dirty="0">
                <a:latin typeface="Times New Roman" pitchFamily="18" charset="0"/>
                <a:cs typeface="Arial" charset="0"/>
              </a:rPr>
              <a:t>)</a:t>
            </a:r>
            <a:r>
              <a:rPr lang="en-US" altLang="en-US" dirty="0">
                <a:latin typeface="Arial" charset="0"/>
                <a:cs typeface="Arial" charset="0"/>
              </a:rPr>
              <a:t> where:</a:t>
            </a:r>
          </a:p>
          <a:p>
            <a:pPr lvl="2">
              <a:buFontTx/>
              <a:buNone/>
            </a:pPr>
            <a:r>
              <a:rPr lang="en-US" altLang="en-US" dirty="0">
                <a:latin typeface="Arial" charset="0"/>
                <a:cs typeface="Arial" charset="0"/>
              </a:rPr>
              <a:t>	 </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baseline="-25000" dirty="0">
                <a:latin typeface="Times New Roman" pitchFamily="18" charset="0"/>
                <a:cs typeface="Arial" charset="0"/>
              </a:rPr>
              <a:t>1</a:t>
            </a:r>
            <a:r>
              <a:rPr lang="en-US" altLang="en-US" dirty="0">
                <a:latin typeface="Times New Roman" pitchFamily="18" charset="0"/>
                <a:cs typeface="Arial" charset="0"/>
              </a:rPr>
              <a:t>, </a:t>
            </a:r>
            <a:r>
              <a:rPr lang="en-US" altLang="en-US" i="1" dirty="0">
                <a:latin typeface="Times New Roman" pitchFamily="18" charset="0"/>
                <a:cs typeface="Arial" charset="0"/>
              </a:rPr>
              <a:t>k</a:t>
            </a:r>
            <a:r>
              <a:rPr lang="en-US" altLang="en-US" baseline="-25000" dirty="0">
                <a:latin typeface="Times New Roman" pitchFamily="18" charset="0"/>
                <a:cs typeface="Arial" charset="0"/>
              </a:rPr>
              <a:t>1</a:t>
            </a:r>
            <a:r>
              <a:rPr lang="en-US" altLang="en-US" dirty="0">
                <a:latin typeface="Times New Roman" pitchFamily="18" charset="0"/>
                <a:cs typeface="Arial" charset="0"/>
              </a:rPr>
              <a:t>) &lt; (</a:t>
            </a:r>
            <a:r>
              <a:rPr lang="en-US" altLang="en-US" i="1" dirty="0">
                <a:latin typeface="Times New Roman" pitchFamily="18" charset="0"/>
                <a:cs typeface="Arial" charset="0"/>
              </a:rPr>
              <a:t>n</a:t>
            </a:r>
            <a:r>
              <a:rPr lang="en-US" altLang="en-US" baseline="-25000" dirty="0">
                <a:latin typeface="Times New Roman" pitchFamily="18" charset="0"/>
                <a:cs typeface="Arial" charset="0"/>
              </a:rPr>
              <a:t>2</a:t>
            </a:r>
            <a:r>
              <a:rPr lang="en-US" altLang="en-US" dirty="0">
                <a:latin typeface="Times New Roman" pitchFamily="18" charset="0"/>
                <a:cs typeface="Arial" charset="0"/>
              </a:rPr>
              <a:t>, </a:t>
            </a:r>
            <a:r>
              <a:rPr lang="en-US" altLang="en-US" i="1" dirty="0">
                <a:latin typeface="Times New Roman" pitchFamily="18" charset="0"/>
                <a:cs typeface="Arial" charset="0"/>
              </a:rPr>
              <a:t>k</a:t>
            </a:r>
            <a:r>
              <a:rPr lang="en-US" altLang="en-US" baseline="-25000" dirty="0">
                <a:latin typeface="Times New Roman" pitchFamily="18" charset="0"/>
                <a:cs typeface="Arial" charset="0"/>
              </a:rPr>
              <a:t>2</a:t>
            </a:r>
            <a:r>
              <a:rPr lang="en-US" altLang="en-US" dirty="0">
                <a:latin typeface="Times New Roman" pitchFamily="18" charset="0"/>
                <a:cs typeface="Arial" charset="0"/>
              </a:rPr>
              <a:t>)</a:t>
            </a:r>
            <a:r>
              <a:rPr lang="en-US" altLang="en-US" dirty="0">
                <a:latin typeface="Arial" charset="0"/>
                <a:cs typeface="Arial" charset="0"/>
              </a:rPr>
              <a:t> if </a:t>
            </a:r>
            <a:r>
              <a:rPr lang="en-US" altLang="en-US" i="1" dirty="0">
                <a:latin typeface="Times New Roman" pitchFamily="18" charset="0"/>
                <a:cs typeface="Arial" charset="0"/>
              </a:rPr>
              <a:t>n</a:t>
            </a:r>
            <a:r>
              <a:rPr lang="en-US" altLang="en-US" baseline="-25000" dirty="0">
                <a:latin typeface="Times New Roman" pitchFamily="18" charset="0"/>
                <a:cs typeface="Arial" charset="0"/>
              </a:rPr>
              <a:t>1</a:t>
            </a:r>
            <a:r>
              <a:rPr lang="en-US" altLang="en-US" dirty="0">
                <a:latin typeface="Times New Roman" pitchFamily="18" charset="0"/>
                <a:cs typeface="Arial" charset="0"/>
              </a:rPr>
              <a:t> &lt; </a:t>
            </a:r>
            <a:r>
              <a:rPr lang="en-US" altLang="en-US" i="1" dirty="0">
                <a:latin typeface="Times New Roman" pitchFamily="18" charset="0"/>
                <a:cs typeface="Arial" charset="0"/>
              </a:rPr>
              <a:t>n</a:t>
            </a:r>
            <a:r>
              <a:rPr lang="en-US" altLang="en-US" baseline="-25000" dirty="0">
                <a:latin typeface="Times New Roman" pitchFamily="18" charset="0"/>
                <a:cs typeface="Arial" charset="0"/>
              </a:rPr>
              <a:t>2</a:t>
            </a:r>
            <a:r>
              <a:rPr lang="en-US" altLang="en-US" dirty="0">
                <a:latin typeface="Arial" charset="0"/>
                <a:cs typeface="Arial" charset="0"/>
              </a:rPr>
              <a:t> or (</a:t>
            </a:r>
            <a:r>
              <a:rPr lang="en-US" altLang="en-US" i="1" dirty="0">
                <a:latin typeface="Times New Roman" pitchFamily="18" charset="0"/>
                <a:cs typeface="Arial" charset="0"/>
              </a:rPr>
              <a:t>n</a:t>
            </a:r>
            <a:r>
              <a:rPr lang="en-US" altLang="en-US" baseline="-25000" dirty="0">
                <a:latin typeface="Times New Roman" pitchFamily="18" charset="0"/>
                <a:cs typeface="Arial" charset="0"/>
              </a:rPr>
              <a:t>1</a:t>
            </a:r>
            <a:r>
              <a:rPr lang="en-US" altLang="en-US" dirty="0">
                <a:latin typeface="Times New Roman" pitchFamily="18" charset="0"/>
                <a:cs typeface="Arial" charset="0"/>
              </a:rPr>
              <a:t> = </a:t>
            </a:r>
            <a:r>
              <a:rPr lang="en-US" altLang="en-US" i="1" dirty="0">
                <a:latin typeface="Times New Roman" pitchFamily="18" charset="0"/>
                <a:cs typeface="Arial" charset="0"/>
              </a:rPr>
              <a:t>n</a:t>
            </a:r>
            <a:r>
              <a:rPr lang="en-US" altLang="en-US" baseline="-25000" dirty="0">
                <a:latin typeface="Times New Roman" pitchFamily="18" charset="0"/>
                <a:cs typeface="Arial" charset="0"/>
              </a:rPr>
              <a:t>2</a:t>
            </a:r>
            <a:r>
              <a:rPr lang="en-US" altLang="en-US" dirty="0">
                <a:latin typeface="Arial" charset="0"/>
                <a:cs typeface="Arial" charset="0"/>
              </a:rPr>
              <a:t> and </a:t>
            </a:r>
            <a:r>
              <a:rPr lang="en-US" altLang="en-US" i="1" dirty="0">
                <a:latin typeface="Times New Roman" pitchFamily="18" charset="0"/>
                <a:cs typeface="Arial" charset="0"/>
              </a:rPr>
              <a:t>k</a:t>
            </a:r>
            <a:r>
              <a:rPr lang="en-US" altLang="en-US" baseline="-25000" dirty="0">
                <a:latin typeface="Times New Roman" pitchFamily="18" charset="0"/>
                <a:cs typeface="Arial" charset="0"/>
              </a:rPr>
              <a:t>1</a:t>
            </a:r>
            <a:r>
              <a:rPr lang="en-US" altLang="en-US" dirty="0">
                <a:latin typeface="Times New Roman" pitchFamily="18" charset="0"/>
                <a:cs typeface="Arial" charset="0"/>
              </a:rPr>
              <a:t> &lt; </a:t>
            </a:r>
            <a:r>
              <a:rPr lang="en-US" altLang="en-US" i="1" dirty="0">
                <a:latin typeface="Times New Roman" pitchFamily="18" charset="0"/>
                <a:cs typeface="Arial" charset="0"/>
              </a:rPr>
              <a:t>k</a:t>
            </a:r>
            <a:r>
              <a:rPr lang="en-US" altLang="en-US" baseline="-25000" dirty="0">
                <a:latin typeface="Times New Roman" pitchFamily="18" charset="0"/>
                <a:cs typeface="Arial" charset="0"/>
              </a:rPr>
              <a:t>2</a:t>
            </a:r>
            <a:r>
              <a:rPr lang="en-US" altLang="en-US" dirty="0">
                <a:latin typeface="Arial" charset="0"/>
                <a:cs typeface="Arial" charset="0"/>
              </a:rPr>
              <a:t>)</a:t>
            </a:r>
          </a:p>
        </p:txBody>
      </p:sp>
      <p:pic>
        <p:nvPicPr>
          <p:cNvPr id="6" name="Picture 6" descr="a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2962275"/>
            <a:ext cx="3025775"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564174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0114" name="Picture 6" descr="a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2962275"/>
            <a:ext cx="3025775"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5" name="Rectangle 2"/>
          <p:cNvSpPr>
            <a:spLocks noGrp="1" noChangeArrowheads="1"/>
          </p:cNvSpPr>
          <p:nvPr>
            <p:ph type="title"/>
          </p:nvPr>
        </p:nvSpPr>
        <p:spPr/>
        <p:txBody>
          <a:bodyPr/>
          <a:lstStyle/>
          <a:p>
            <a:r>
              <a:rPr lang="en-US" altLang="en-US">
                <a:latin typeface="Arial" charset="0"/>
                <a:cs typeface="Arial" charset="0"/>
              </a:rPr>
              <a:t>Priority Queues</a:t>
            </a:r>
            <a:endParaRPr lang="en-US" altLang="en-US" sz="3600">
              <a:latin typeface="Arial" charset="0"/>
              <a:cs typeface="Arial" charset="0"/>
            </a:endParaRPr>
          </a:p>
        </p:txBody>
      </p:sp>
      <p:sp>
        <p:nvSpPr>
          <p:cNvPr id="90116"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Removing the objects would be in the following order:</a:t>
            </a:r>
          </a:p>
        </p:txBody>
      </p:sp>
    </p:spTree>
    <p:extLst>
      <p:ext uri="{BB962C8B-B14F-4D97-AF65-F5344CB8AC3E}">
        <p14:creationId xmlns:p14="http://schemas.microsoft.com/office/powerpoint/2010/main" val="346962852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1138" name="Picture 7" descr="a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2962275"/>
            <a:ext cx="3025775"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39" name="Rectangle 2"/>
          <p:cNvSpPr>
            <a:spLocks noGrp="1" noChangeArrowheads="1"/>
          </p:cNvSpPr>
          <p:nvPr>
            <p:ph type="title"/>
          </p:nvPr>
        </p:nvSpPr>
        <p:spPr/>
        <p:txBody>
          <a:bodyPr/>
          <a:lstStyle/>
          <a:p>
            <a:r>
              <a:rPr lang="en-US" altLang="en-US">
                <a:latin typeface="Arial" charset="0"/>
                <a:cs typeface="Arial" charset="0"/>
              </a:rPr>
              <a:t>Priority Queues</a:t>
            </a:r>
            <a:endParaRPr lang="en-US" altLang="en-US" sz="3600">
              <a:latin typeface="Arial" charset="0"/>
              <a:cs typeface="Arial" charset="0"/>
            </a:endParaRPr>
          </a:p>
        </p:txBody>
      </p:sp>
      <p:sp>
        <p:nvSpPr>
          <p:cNvPr id="91140"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Popped:  2</a:t>
            </a:r>
          </a:p>
          <a:p>
            <a:pPr lvl="1"/>
            <a:r>
              <a:rPr lang="en-US" altLang="en-US">
                <a:latin typeface="Arial" charset="0"/>
                <a:cs typeface="Arial" charset="0"/>
              </a:rPr>
              <a:t>First, (2,1) &lt; (2, 2) and (2, 3) &lt; (2, 4)</a:t>
            </a:r>
          </a:p>
          <a:p>
            <a:endParaRPr lang="en-US" altLang="en-US">
              <a:latin typeface="Arial" charset="0"/>
              <a:cs typeface="Arial" charset="0"/>
            </a:endParaRPr>
          </a:p>
        </p:txBody>
      </p:sp>
    </p:spTree>
    <p:extLst>
      <p:ext uri="{BB962C8B-B14F-4D97-AF65-F5344CB8AC3E}">
        <p14:creationId xmlns:p14="http://schemas.microsoft.com/office/powerpoint/2010/main" val="1217780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a:latin typeface="Arial" charset="0"/>
                <a:cs typeface="Arial" charset="0"/>
              </a:rPr>
              <a:t>Multiple Queues</a:t>
            </a:r>
            <a:endParaRPr lang="en-US" altLang="en-US" sz="4400">
              <a:latin typeface="Arial" charset="0"/>
              <a:cs typeface="Arial" charset="0"/>
            </a:endParaRPr>
          </a:p>
        </p:txBody>
      </p:sp>
      <p:sp>
        <p:nvSpPr>
          <p:cNvPr id="13315" name="Rectangle 3"/>
          <p:cNvSpPr>
            <a:spLocks noGrp="1" noChangeArrowheads="1"/>
          </p:cNvSpPr>
          <p:nvPr>
            <p:ph type="body" idx="1"/>
          </p:nvPr>
        </p:nvSpPr>
        <p:spPr>
          <a:xfrm>
            <a:off x="914400" y="1370013"/>
            <a:ext cx="6609928" cy="5299347"/>
          </a:xfrm>
        </p:spPr>
        <p:txBody>
          <a:bodyPr>
            <a:normAutofit lnSpcReduction="10000"/>
          </a:bodyPr>
          <a:lstStyle/>
          <a:p>
            <a:pPr>
              <a:buFont typeface="Arial" charset="0"/>
              <a:buNone/>
            </a:pPr>
            <a:r>
              <a:rPr lang="en-US" altLang="en-US" sz="1200" dirty="0">
                <a:latin typeface="Consolas" pitchFamily="49" charset="0"/>
                <a:cs typeface="Arial" charset="0"/>
              </a:rPr>
              <a:t>template &lt;typename Type, </a:t>
            </a:r>
            <a:r>
              <a:rPr lang="en-US" altLang="en-US" sz="1200" dirty="0" err="1">
                <a:latin typeface="Consolas" pitchFamily="49" charset="0"/>
                <a:cs typeface="Arial" charset="0"/>
              </a:rPr>
              <a:t>int</a:t>
            </a:r>
            <a:r>
              <a:rPr lang="en-US" altLang="en-US" sz="1200" dirty="0">
                <a:latin typeface="Consolas" pitchFamily="49" charset="0"/>
                <a:cs typeface="Arial" charset="0"/>
              </a:rPr>
              <a:t> M&gt;</a:t>
            </a:r>
          </a:p>
          <a:p>
            <a:pPr>
              <a:buFont typeface="Arial" charset="0"/>
              <a:buNone/>
            </a:pPr>
            <a:r>
              <a:rPr lang="en-US" altLang="en-US" sz="1200" dirty="0">
                <a:latin typeface="Consolas" pitchFamily="49" charset="0"/>
                <a:cs typeface="Arial" charset="0"/>
              </a:rPr>
              <a:t>class </a:t>
            </a:r>
            <a:r>
              <a:rPr lang="en-US" altLang="en-US" sz="1200" dirty="0" err="1">
                <a:latin typeface="Consolas" pitchFamily="49" charset="0"/>
                <a:cs typeface="Arial" charset="0"/>
              </a:rPr>
              <a:t>Multiqueue</a:t>
            </a:r>
            <a:r>
              <a:rPr lang="en-US" altLang="en-US" sz="1200" dirty="0">
                <a:latin typeface="Consolas" pitchFamily="49" charset="0"/>
                <a:cs typeface="Arial" charset="0"/>
              </a:rPr>
              <a:t> {</a:t>
            </a:r>
          </a:p>
          <a:p>
            <a:pPr>
              <a:buFont typeface="Arial" charset="0"/>
              <a:buNone/>
            </a:pPr>
            <a:r>
              <a:rPr lang="en-US" altLang="en-US" sz="1200" dirty="0">
                <a:latin typeface="Consolas" pitchFamily="49" charset="0"/>
                <a:cs typeface="Arial" charset="0"/>
              </a:rPr>
              <a:t>    private:</a:t>
            </a:r>
          </a:p>
          <a:p>
            <a:pPr>
              <a:buFont typeface="Arial" charset="0"/>
              <a:buNone/>
            </a:pPr>
            <a:r>
              <a:rPr lang="en-US" altLang="en-US" sz="1200" dirty="0">
                <a:latin typeface="Consolas" pitchFamily="49" charset="0"/>
                <a:cs typeface="Arial" charset="0"/>
              </a:rPr>
              <a:t>        queue&lt;Type&gt; </a:t>
            </a:r>
            <a:r>
              <a:rPr lang="en-US" altLang="en-US" sz="1200" dirty="0" err="1">
                <a:latin typeface="Consolas" pitchFamily="49" charset="0"/>
                <a:cs typeface="Arial" charset="0"/>
              </a:rPr>
              <a:t>queue_array</a:t>
            </a:r>
            <a:r>
              <a:rPr lang="en-US" altLang="en-US" sz="1200" dirty="0">
                <a:latin typeface="Consolas" pitchFamily="49" charset="0"/>
                <a:cs typeface="Arial" charset="0"/>
              </a:rPr>
              <a:t>[M];</a:t>
            </a:r>
          </a:p>
          <a:p>
            <a:pPr>
              <a:buFont typeface="Arial" charset="0"/>
              <a:buNone/>
            </a:pPr>
            <a:r>
              <a:rPr lang="en-US" altLang="en-US" sz="1200" dirty="0">
                <a:latin typeface="Consolas" pitchFamily="49" charset="0"/>
                <a:cs typeface="Arial" charset="0"/>
              </a:rPr>
              <a:t>        </a:t>
            </a:r>
            <a:r>
              <a:rPr lang="en-US" altLang="en-US" sz="1200" dirty="0" err="1">
                <a:latin typeface="Consolas" pitchFamily="49" charset="0"/>
                <a:cs typeface="Arial" charset="0"/>
              </a:rPr>
              <a:t>int</a:t>
            </a:r>
            <a:r>
              <a:rPr lang="en-US" altLang="en-US" sz="1200" dirty="0">
                <a:latin typeface="Consolas" pitchFamily="49" charset="0"/>
                <a:cs typeface="Arial" charset="0"/>
              </a:rPr>
              <a:t> </a:t>
            </a:r>
            <a:r>
              <a:rPr lang="en-US" altLang="en-US" sz="1200" dirty="0" err="1">
                <a:latin typeface="Consolas" pitchFamily="49" charset="0"/>
                <a:cs typeface="Arial" charset="0"/>
              </a:rPr>
              <a:t>queue_size</a:t>
            </a:r>
            <a:r>
              <a:rPr lang="en-US" altLang="en-US" sz="1200" dirty="0">
                <a:latin typeface="Consolas" pitchFamily="49" charset="0"/>
                <a:cs typeface="Arial" charset="0"/>
              </a:rPr>
              <a:t>;</a:t>
            </a:r>
          </a:p>
          <a:p>
            <a:pPr>
              <a:buFont typeface="Arial" charset="0"/>
              <a:buNone/>
            </a:pPr>
            <a:r>
              <a:rPr lang="en-US" altLang="en-US" sz="1200" dirty="0">
                <a:latin typeface="Consolas" pitchFamily="49" charset="0"/>
                <a:cs typeface="Arial" charset="0"/>
              </a:rPr>
              <a:t>    public:</a:t>
            </a:r>
          </a:p>
          <a:p>
            <a:pPr>
              <a:buFont typeface="Arial" charset="0"/>
              <a:buNone/>
            </a:pPr>
            <a:r>
              <a:rPr lang="en-US" altLang="en-US" sz="1200" dirty="0">
                <a:latin typeface="Consolas" pitchFamily="49" charset="0"/>
                <a:cs typeface="Arial" charset="0"/>
              </a:rPr>
              <a:t>        </a:t>
            </a:r>
            <a:r>
              <a:rPr lang="en-US" altLang="en-US" sz="1200" dirty="0" err="1">
                <a:latin typeface="Consolas" pitchFamily="49" charset="0"/>
                <a:cs typeface="Arial" charset="0"/>
              </a:rPr>
              <a:t>Multiqueue</a:t>
            </a:r>
            <a:r>
              <a:rPr lang="en-US" altLang="en-US" sz="1200" dirty="0">
                <a:latin typeface="Consolas" pitchFamily="49" charset="0"/>
                <a:cs typeface="Arial" charset="0"/>
              </a:rPr>
              <a:t>();</a:t>
            </a:r>
          </a:p>
          <a:p>
            <a:pPr>
              <a:buFont typeface="Arial" charset="0"/>
              <a:buNone/>
            </a:pPr>
            <a:r>
              <a:rPr lang="en-US" altLang="en-US" sz="1200" dirty="0">
                <a:latin typeface="Consolas" pitchFamily="49" charset="0"/>
                <a:cs typeface="Arial" charset="0"/>
              </a:rPr>
              <a:t>        </a:t>
            </a:r>
            <a:r>
              <a:rPr lang="en-US" altLang="en-US" sz="1200" dirty="0" err="1">
                <a:latin typeface="Consolas" pitchFamily="49" charset="0"/>
                <a:cs typeface="Arial" charset="0"/>
              </a:rPr>
              <a:t>bool</a:t>
            </a:r>
            <a:r>
              <a:rPr lang="en-US" altLang="en-US" sz="1200" dirty="0">
                <a:latin typeface="Consolas" pitchFamily="49" charset="0"/>
                <a:cs typeface="Arial" charset="0"/>
              </a:rPr>
              <a:t> empty() </a:t>
            </a:r>
            <a:r>
              <a:rPr lang="en-US" altLang="en-US" sz="1200" dirty="0" err="1">
                <a:latin typeface="Consolas" pitchFamily="49" charset="0"/>
                <a:cs typeface="Arial" charset="0"/>
              </a:rPr>
              <a:t>const</a:t>
            </a:r>
            <a:r>
              <a:rPr lang="en-US" altLang="en-US" sz="1200" dirty="0">
                <a:latin typeface="Consolas" pitchFamily="49" charset="0"/>
                <a:cs typeface="Arial" charset="0"/>
              </a:rPr>
              <a:t>;</a:t>
            </a:r>
          </a:p>
          <a:p>
            <a:pPr>
              <a:buFont typeface="Arial" charset="0"/>
              <a:buNone/>
            </a:pPr>
            <a:r>
              <a:rPr lang="en-US" altLang="en-US" sz="1200" dirty="0">
                <a:latin typeface="Consolas" pitchFamily="49" charset="0"/>
                <a:cs typeface="Arial" charset="0"/>
              </a:rPr>
              <a:t>        Type top() </a:t>
            </a:r>
            <a:r>
              <a:rPr lang="en-US" altLang="en-US" sz="1200" dirty="0" err="1">
                <a:latin typeface="Consolas" pitchFamily="49" charset="0"/>
                <a:cs typeface="Arial" charset="0"/>
              </a:rPr>
              <a:t>const</a:t>
            </a:r>
            <a:r>
              <a:rPr lang="en-US" altLang="en-US" sz="1200" dirty="0">
                <a:latin typeface="Consolas" pitchFamily="49" charset="0"/>
                <a:cs typeface="Arial" charset="0"/>
              </a:rPr>
              <a:t>;</a:t>
            </a:r>
          </a:p>
          <a:p>
            <a:pPr>
              <a:buFont typeface="Arial" charset="0"/>
              <a:buNone/>
            </a:pPr>
            <a:r>
              <a:rPr lang="en-US" altLang="en-US" sz="1200" dirty="0">
                <a:latin typeface="Consolas" pitchFamily="49" charset="0"/>
                <a:cs typeface="Arial" charset="0"/>
              </a:rPr>
              <a:t>        void push( Type </a:t>
            </a:r>
            <a:r>
              <a:rPr lang="en-US" altLang="en-US" sz="1200" dirty="0" err="1">
                <a:latin typeface="Consolas" pitchFamily="49" charset="0"/>
                <a:cs typeface="Arial" charset="0"/>
              </a:rPr>
              <a:t>const</a:t>
            </a:r>
            <a:r>
              <a:rPr lang="en-US" altLang="en-US" sz="1200" dirty="0">
                <a:latin typeface="Consolas" pitchFamily="49" charset="0"/>
                <a:cs typeface="Arial" charset="0"/>
              </a:rPr>
              <a:t> &amp;, </a:t>
            </a:r>
            <a:r>
              <a:rPr lang="en-US" altLang="en-US" sz="1200" dirty="0" err="1">
                <a:latin typeface="Consolas" pitchFamily="49" charset="0"/>
                <a:cs typeface="Arial" charset="0"/>
              </a:rPr>
              <a:t>int</a:t>
            </a:r>
            <a:r>
              <a:rPr lang="en-US" altLang="en-US" sz="1200" dirty="0">
                <a:latin typeface="Consolas" pitchFamily="49" charset="0"/>
                <a:cs typeface="Arial" charset="0"/>
              </a:rPr>
              <a:t> );</a:t>
            </a:r>
          </a:p>
          <a:p>
            <a:pPr>
              <a:buFont typeface="Arial" charset="0"/>
              <a:buNone/>
            </a:pPr>
            <a:r>
              <a:rPr lang="en-US" altLang="en-US" sz="1200" dirty="0">
                <a:latin typeface="Consolas" pitchFamily="49" charset="0"/>
                <a:cs typeface="Arial" charset="0"/>
              </a:rPr>
              <a:t>        Type pop();</a:t>
            </a:r>
          </a:p>
          <a:p>
            <a:pPr>
              <a:buFont typeface="Arial" charset="0"/>
              <a:buNone/>
            </a:pPr>
            <a:r>
              <a:rPr lang="en-US" altLang="en-US" sz="1200" dirty="0">
                <a:latin typeface="Consolas" pitchFamily="49" charset="0"/>
                <a:cs typeface="Arial" charset="0"/>
              </a:rPr>
              <a:t>};</a:t>
            </a:r>
          </a:p>
          <a:p>
            <a:pPr>
              <a:buFont typeface="Arial" charset="0"/>
              <a:buNone/>
            </a:pPr>
            <a:endParaRPr lang="en-US" altLang="en-US" sz="1200" dirty="0">
              <a:latin typeface="Consolas" pitchFamily="49" charset="0"/>
              <a:cs typeface="Arial" charset="0"/>
            </a:endParaRPr>
          </a:p>
          <a:p>
            <a:pPr>
              <a:buFont typeface="Arial" charset="0"/>
              <a:buNone/>
            </a:pPr>
            <a:r>
              <a:rPr lang="en-US" altLang="en-US" sz="1200" dirty="0">
                <a:latin typeface="Consolas" pitchFamily="49" charset="0"/>
                <a:cs typeface="Arial" charset="0"/>
              </a:rPr>
              <a:t>template &lt;typename Type, </a:t>
            </a:r>
            <a:r>
              <a:rPr lang="en-US" altLang="en-US" sz="1200" dirty="0" err="1">
                <a:latin typeface="Consolas" pitchFamily="49" charset="0"/>
                <a:cs typeface="Arial" charset="0"/>
              </a:rPr>
              <a:t>int</a:t>
            </a:r>
            <a:r>
              <a:rPr lang="en-US" altLang="en-US" sz="1200" dirty="0">
                <a:latin typeface="Consolas" pitchFamily="49" charset="0"/>
                <a:cs typeface="Arial" charset="0"/>
              </a:rPr>
              <a:t> M&gt;</a:t>
            </a:r>
          </a:p>
          <a:p>
            <a:pPr>
              <a:buFont typeface="Arial" charset="0"/>
              <a:buNone/>
            </a:pPr>
            <a:r>
              <a:rPr lang="en-US" altLang="en-US" sz="1200" dirty="0" err="1">
                <a:latin typeface="Consolas" pitchFamily="49" charset="0"/>
                <a:cs typeface="Arial" charset="0"/>
              </a:rPr>
              <a:t>Multiqueue</a:t>
            </a:r>
            <a:r>
              <a:rPr lang="en-US" altLang="en-US" sz="1200" dirty="0">
                <a:latin typeface="Consolas" pitchFamily="49" charset="0"/>
                <a:cs typeface="Arial" charset="0"/>
              </a:rPr>
              <a:t>&lt;Type&gt;::</a:t>
            </a:r>
            <a:r>
              <a:rPr lang="en-US" altLang="en-US" sz="1200" dirty="0" err="1">
                <a:latin typeface="Consolas" pitchFamily="49" charset="0"/>
                <a:cs typeface="Arial" charset="0"/>
              </a:rPr>
              <a:t>Multiqueue</a:t>
            </a:r>
            <a:r>
              <a:rPr lang="en-US" altLang="en-US" sz="1200" dirty="0">
                <a:latin typeface="Consolas" pitchFamily="49" charset="0"/>
                <a:cs typeface="Arial" charset="0"/>
              </a:rPr>
              <a:t>():</a:t>
            </a:r>
          </a:p>
          <a:p>
            <a:pPr>
              <a:buFont typeface="Arial" charset="0"/>
              <a:buNone/>
            </a:pPr>
            <a:r>
              <a:rPr lang="en-US" altLang="en-US" sz="1200" dirty="0" err="1">
                <a:latin typeface="Consolas" pitchFamily="49" charset="0"/>
                <a:cs typeface="Arial" charset="0"/>
              </a:rPr>
              <a:t>queue_size</a:t>
            </a:r>
            <a:r>
              <a:rPr lang="en-US" altLang="en-US" sz="1200" dirty="0">
                <a:latin typeface="Consolas" pitchFamily="49" charset="0"/>
                <a:cs typeface="Arial" charset="0"/>
              </a:rPr>
              <a:t>( 0 ) {</a:t>
            </a:r>
          </a:p>
          <a:p>
            <a:pPr>
              <a:buFont typeface="Arial" charset="0"/>
              <a:buNone/>
            </a:pPr>
            <a:r>
              <a:rPr lang="en-US" altLang="en-US" sz="1200" dirty="0">
                <a:latin typeface="Consolas" pitchFamily="49" charset="0"/>
                <a:cs typeface="Arial" charset="0"/>
              </a:rPr>
              <a:t>    // The compiler allocates memory for the M queues</a:t>
            </a:r>
          </a:p>
          <a:p>
            <a:pPr>
              <a:buFont typeface="Arial" charset="0"/>
              <a:buNone/>
            </a:pPr>
            <a:r>
              <a:rPr lang="en-US" altLang="en-US" sz="1200" dirty="0">
                <a:latin typeface="Consolas" pitchFamily="49" charset="0"/>
                <a:cs typeface="Arial" charset="0"/>
              </a:rPr>
              <a:t>    // and calls the constructor on each of them</a:t>
            </a:r>
          </a:p>
          <a:p>
            <a:pPr>
              <a:buFont typeface="Arial" charset="0"/>
              <a:buNone/>
            </a:pPr>
            <a:r>
              <a:rPr lang="en-US" altLang="en-US" sz="1200" dirty="0">
                <a:latin typeface="Consolas" pitchFamily="49" charset="0"/>
                <a:cs typeface="Arial" charset="0"/>
              </a:rPr>
              <a:t>}</a:t>
            </a:r>
            <a:endParaRPr lang="en-US" altLang="en-US" sz="1200" dirty="0">
              <a:latin typeface="Consolas" pitchFamily="49" charset="0"/>
              <a:cs typeface="Consolas" pitchFamily="49" charset="0"/>
            </a:endParaRPr>
          </a:p>
          <a:p>
            <a:pPr>
              <a:buFont typeface="Arial" charset="0"/>
              <a:buNone/>
            </a:pPr>
            <a:endParaRPr lang="en-US" altLang="en-US" sz="1200" dirty="0">
              <a:latin typeface="Consolas" pitchFamily="49" charset="0"/>
              <a:cs typeface="Consolas" pitchFamily="49" charset="0"/>
            </a:endParaRPr>
          </a:p>
          <a:p>
            <a:pPr>
              <a:buFont typeface="Arial" charset="0"/>
              <a:buNone/>
            </a:pPr>
            <a:r>
              <a:rPr lang="en-CA" altLang="en-US" sz="1200" dirty="0">
                <a:latin typeface="Consolas" pitchFamily="49" charset="0"/>
                <a:cs typeface="Consolas" pitchFamily="49" charset="0"/>
              </a:rPr>
              <a:t>template &lt;typename Type, </a:t>
            </a:r>
            <a:r>
              <a:rPr lang="en-CA" altLang="en-US" sz="1200" dirty="0" err="1">
                <a:latin typeface="Consolas" pitchFamily="49" charset="0"/>
                <a:cs typeface="Consolas" pitchFamily="49" charset="0"/>
              </a:rPr>
              <a:t>int</a:t>
            </a:r>
            <a:r>
              <a:rPr lang="en-CA" altLang="en-US" sz="1200" dirty="0">
                <a:latin typeface="Consolas" pitchFamily="49" charset="0"/>
                <a:cs typeface="Consolas" pitchFamily="49" charset="0"/>
              </a:rPr>
              <a:t> M&gt;</a:t>
            </a:r>
          </a:p>
          <a:p>
            <a:pPr>
              <a:buFont typeface="Arial" charset="0"/>
              <a:buNone/>
            </a:pPr>
            <a:r>
              <a:rPr lang="en-CA" altLang="en-US" sz="1200" dirty="0" err="1">
                <a:latin typeface="Consolas" pitchFamily="49" charset="0"/>
                <a:cs typeface="Consolas" pitchFamily="49" charset="0"/>
              </a:rPr>
              <a:t>bool</a:t>
            </a:r>
            <a:r>
              <a:rPr lang="en-CA" altLang="en-US" sz="1200" dirty="0">
                <a:latin typeface="Consolas" pitchFamily="49" charset="0"/>
                <a:cs typeface="Consolas" pitchFamily="49" charset="0"/>
              </a:rPr>
              <a:t> </a:t>
            </a:r>
            <a:r>
              <a:rPr lang="en-CA" altLang="en-US" sz="1200" dirty="0" err="1">
                <a:latin typeface="Consolas" pitchFamily="49" charset="0"/>
                <a:cs typeface="Consolas" pitchFamily="49" charset="0"/>
              </a:rPr>
              <a:t>Multiqueue</a:t>
            </a:r>
            <a:r>
              <a:rPr lang="en-CA" altLang="en-US" sz="1200" dirty="0">
                <a:latin typeface="Consolas" pitchFamily="49" charset="0"/>
                <a:cs typeface="Consolas" pitchFamily="49" charset="0"/>
              </a:rPr>
              <a:t>&lt;Type&gt;::empty()  </a:t>
            </a:r>
            <a:r>
              <a:rPr lang="en-CA" altLang="en-US" sz="1200" dirty="0" err="1">
                <a:latin typeface="Consolas" pitchFamily="49" charset="0"/>
                <a:cs typeface="Consolas" pitchFamily="49" charset="0"/>
              </a:rPr>
              <a:t>const</a:t>
            </a:r>
            <a:r>
              <a:rPr lang="en-CA" altLang="en-US" sz="1200" dirty="0">
                <a:latin typeface="Consolas" pitchFamily="49" charset="0"/>
                <a:cs typeface="Consolas" pitchFamily="49" charset="0"/>
              </a:rPr>
              <a:t>{</a:t>
            </a:r>
          </a:p>
          <a:p>
            <a:pPr>
              <a:buFont typeface="Arial" charset="0"/>
              <a:buNone/>
            </a:pPr>
            <a:r>
              <a:rPr lang="en-CA" altLang="en-US" sz="1200" dirty="0">
                <a:latin typeface="Consolas" pitchFamily="49" charset="0"/>
                <a:cs typeface="Consolas" pitchFamily="49" charset="0"/>
              </a:rPr>
              <a:t>    return ( </a:t>
            </a:r>
            <a:r>
              <a:rPr lang="en-CA" altLang="en-US" sz="1200" dirty="0" err="1">
                <a:latin typeface="Consolas" pitchFamily="49" charset="0"/>
                <a:cs typeface="Consolas" pitchFamily="49" charset="0"/>
              </a:rPr>
              <a:t>queue_size</a:t>
            </a:r>
            <a:r>
              <a:rPr lang="en-CA" altLang="en-US" sz="1200" dirty="0">
                <a:latin typeface="Consolas" pitchFamily="49" charset="0"/>
                <a:cs typeface="Consolas" pitchFamily="49" charset="0"/>
              </a:rPr>
              <a:t> == 0 );</a:t>
            </a:r>
          </a:p>
          <a:p>
            <a:pPr>
              <a:buFont typeface="Arial" charset="0"/>
              <a:buNone/>
            </a:pPr>
            <a:r>
              <a:rPr lang="en-CA" altLang="en-US" sz="1200" dirty="0">
                <a:latin typeface="Consolas" pitchFamily="49" charset="0"/>
                <a:cs typeface="Consolas" pitchFamily="49" charset="0"/>
              </a:rPr>
              <a:t>} </a:t>
            </a:r>
          </a:p>
          <a:p>
            <a:pPr>
              <a:buFont typeface="Arial" charset="0"/>
              <a:buNone/>
            </a:pPr>
            <a:endParaRPr lang="en-US" altLang="en-US" sz="1100" dirty="0">
              <a:latin typeface="Consolas" pitchFamily="49" charset="0"/>
              <a:cs typeface="Consolas" pitchFamily="49" charset="0"/>
            </a:endParaRPr>
          </a:p>
          <a:p>
            <a:pPr>
              <a:buFont typeface="Arial" charset="0"/>
              <a:buNone/>
            </a:pPr>
            <a:endParaRPr lang="en-US" altLang="en-US" sz="1100" dirty="0">
              <a:latin typeface="Consolas" pitchFamily="49" charset="0"/>
              <a:cs typeface="Consolas"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15">
                                            <p:txEl>
                                              <p:pRg st="13" end="1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5">
                                            <p:txEl>
                                              <p:pRg st="14" end="1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15">
                                            <p:txEl>
                                              <p:pRg st="15" end="1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5">
                                            <p:txEl>
                                              <p:pRg st="16" end="1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15">
                                            <p:txEl>
                                              <p:pRg st="17" end="1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15">
                                            <p:txEl>
                                              <p:pRg st="18" end="1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15">
                                            <p:txEl>
                                              <p:pRg st="20" end="2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15">
                                            <p:txEl>
                                              <p:pRg st="21" end="2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15">
                                            <p:txEl>
                                              <p:pRg st="22" end="2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15">
                                            <p:txEl>
                                              <p:pRg st="23" end="2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2162" name="Picture 8" descr="a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2962275"/>
            <a:ext cx="3025775"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3" name="Rectangle 2"/>
          <p:cNvSpPr>
            <a:spLocks noGrp="1" noChangeArrowheads="1"/>
          </p:cNvSpPr>
          <p:nvPr>
            <p:ph type="title"/>
          </p:nvPr>
        </p:nvSpPr>
        <p:spPr/>
        <p:txBody>
          <a:bodyPr/>
          <a:lstStyle/>
          <a:p>
            <a:r>
              <a:rPr lang="en-US" altLang="en-US">
                <a:latin typeface="Arial" charset="0"/>
                <a:cs typeface="Arial" charset="0"/>
              </a:rPr>
              <a:t>Priority Queues</a:t>
            </a:r>
            <a:endParaRPr lang="en-US" altLang="en-US" sz="3600">
              <a:latin typeface="Arial" charset="0"/>
              <a:cs typeface="Arial" charset="0"/>
            </a:endParaRPr>
          </a:p>
        </p:txBody>
      </p:sp>
      <p:sp>
        <p:nvSpPr>
          <p:cNvPr id="92164"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Removing the objects would be in the following order:</a:t>
            </a:r>
          </a:p>
        </p:txBody>
      </p:sp>
    </p:spTree>
    <p:extLst>
      <p:ext uri="{BB962C8B-B14F-4D97-AF65-F5344CB8AC3E}">
        <p14:creationId xmlns:p14="http://schemas.microsoft.com/office/powerpoint/2010/main" val="359913351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3186" name="Picture 9" descr="a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2962275"/>
            <a:ext cx="3024188"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7" name="Rectangle 2"/>
          <p:cNvSpPr>
            <a:spLocks noGrp="1" noChangeArrowheads="1"/>
          </p:cNvSpPr>
          <p:nvPr>
            <p:ph type="title"/>
          </p:nvPr>
        </p:nvSpPr>
        <p:spPr/>
        <p:txBody>
          <a:bodyPr/>
          <a:lstStyle/>
          <a:p>
            <a:r>
              <a:rPr lang="en-US" altLang="en-US">
                <a:latin typeface="Arial" charset="0"/>
                <a:cs typeface="Arial" charset="0"/>
              </a:rPr>
              <a:t>Priority Queues</a:t>
            </a:r>
            <a:endParaRPr lang="en-US" altLang="en-US" sz="3600">
              <a:latin typeface="Arial" charset="0"/>
              <a:cs typeface="Arial" charset="0"/>
            </a:endParaRPr>
          </a:p>
        </p:txBody>
      </p:sp>
      <p:sp>
        <p:nvSpPr>
          <p:cNvPr id="93188"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Removing the objects would be in the following order:</a:t>
            </a:r>
          </a:p>
        </p:txBody>
      </p:sp>
    </p:spTree>
    <p:extLst>
      <p:ext uri="{BB962C8B-B14F-4D97-AF65-F5344CB8AC3E}">
        <p14:creationId xmlns:p14="http://schemas.microsoft.com/office/powerpoint/2010/main" val="31766588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4210" name="Picture 4" descr="a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2962275"/>
            <a:ext cx="3025775"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1" name="Rectangle 2"/>
          <p:cNvSpPr>
            <a:spLocks noGrp="1" noChangeArrowheads="1"/>
          </p:cNvSpPr>
          <p:nvPr>
            <p:ph type="title"/>
          </p:nvPr>
        </p:nvSpPr>
        <p:spPr/>
        <p:txBody>
          <a:bodyPr/>
          <a:lstStyle/>
          <a:p>
            <a:r>
              <a:rPr lang="en-US" altLang="en-US">
                <a:solidFill>
                  <a:srgbClr val="000000"/>
                </a:solidFill>
                <a:latin typeface="Arial" charset="0"/>
                <a:cs typeface="Arial" charset="0"/>
              </a:rPr>
              <a:t>Priority Queues</a:t>
            </a:r>
            <a:endParaRPr lang="en-US" altLang="en-US" sz="4000" b="1">
              <a:latin typeface="Arial" charset="0"/>
              <a:cs typeface="Arial" charset="0"/>
            </a:endParaRPr>
          </a:p>
        </p:txBody>
      </p:sp>
      <p:sp>
        <p:nvSpPr>
          <p:cNvPr id="94212"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Removing the objects would be in the following order:</a:t>
            </a:r>
          </a:p>
        </p:txBody>
      </p:sp>
    </p:spTree>
    <p:extLst>
      <p:ext uri="{BB962C8B-B14F-4D97-AF65-F5344CB8AC3E}">
        <p14:creationId xmlns:p14="http://schemas.microsoft.com/office/powerpoint/2010/main" val="23409667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5234" name="Picture 5" descr="a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2962275"/>
            <a:ext cx="3025775"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5" name="Rectangle 2"/>
          <p:cNvSpPr>
            <a:spLocks noGrp="1" noChangeArrowheads="1"/>
          </p:cNvSpPr>
          <p:nvPr>
            <p:ph type="title"/>
          </p:nvPr>
        </p:nvSpPr>
        <p:spPr/>
        <p:txBody>
          <a:bodyPr/>
          <a:lstStyle/>
          <a:p>
            <a:r>
              <a:rPr lang="en-US" altLang="en-US">
                <a:solidFill>
                  <a:srgbClr val="000000"/>
                </a:solidFill>
                <a:latin typeface="Arial" charset="0"/>
                <a:cs typeface="Arial" charset="0"/>
              </a:rPr>
              <a:t>Priority Queues</a:t>
            </a:r>
            <a:endParaRPr lang="en-US" altLang="en-US" sz="4000" b="1">
              <a:latin typeface="Arial" charset="0"/>
              <a:cs typeface="Arial" charset="0"/>
            </a:endParaRPr>
          </a:p>
        </p:txBody>
      </p:sp>
      <p:sp>
        <p:nvSpPr>
          <p:cNvPr id="95236"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Removing the objects would be in the following order:</a:t>
            </a:r>
          </a:p>
        </p:txBody>
      </p:sp>
    </p:spTree>
    <p:extLst>
      <p:ext uri="{BB962C8B-B14F-4D97-AF65-F5344CB8AC3E}">
        <p14:creationId xmlns:p14="http://schemas.microsoft.com/office/powerpoint/2010/main" val="99382447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258" name="Rectangle 3"/>
          <p:cNvSpPr>
            <a:spLocks noGrp="1" noChangeArrowheads="1"/>
          </p:cNvSpPr>
          <p:nvPr>
            <p:ph type="title"/>
          </p:nvPr>
        </p:nvSpPr>
        <p:spPr/>
        <p:txBody>
          <a:bodyPr/>
          <a:lstStyle/>
          <a:p>
            <a:r>
              <a:rPr lang="en-US" altLang="en-US">
                <a:solidFill>
                  <a:srgbClr val="000000"/>
                </a:solidFill>
                <a:latin typeface="Arial" charset="0"/>
                <a:cs typeface="Arial" charset="0"/>
              </a:rPr>
              <a:t>Summary</a:t>
            </a:r>
            <a:endParaRPr lang="en-US" altLang="en-US" sz="4000">
              <a:latin typeface="Arial" charset="0"/>
              <a:cs typeface="Arial" charset="0"/>
            </a:endParaRPr>
          </a:p>
        </p:txBody>
      </p:sp>
      <p:sp>
        <p:nvSpPr>
          <p:cNvPr id="96259" name="Rectangle 4"/>
          <p:cNvSpPr>
            <a:spLocks noGrp="1" noChangeArrowheads="1"/>
          </p:cNvSpPr>
          <p:nvPr>
            <p:ph type="body" idx="1"/>
          </p:nvPr>
        </p:nvSpPr>
        <p:spPr/>
        <p:txBody>
          <a:bodyPr/>
          <a:lstStyle/>
          <a:p>
            <a:pPr>
              <a:buFont typeface="Arial" charset="0"/>
              <a:buNone/>
            </a:pPr>
            <a:r>
              <a:rPr lang="en-US" altLang="en-US" dirty="0">
                <a:latin typeface="Arial" charset="0"/>
                <a:cs typeface="Arial" charset="0"/>
              </a:rPr>
              <a:t>	In this talk, we have:</a:t>
            </a:r>
          </a:p>
          <a:p>
            <a:pPr lvl="1"/>
            <a:r>
              <a:rPr lang="en-US" altLang="en-US" dirty="0">
                <a:latin typeface="Arial" charset="0"/>
                <a:cs typeface="Arial" charset="0"/>
              </a:rPr>
              <a:t>Discussed binary heaps</a:t>
            </a:r>
          </a:p>
          <a:p>
            <a:pPr lvl="1"/>
            <a:r>
              <a:rPr lang="en-US" altLang="en-US" dirty="0">
                <a:latin typeface="Arial" charset="0"/>
                <a:cs typeface="Arial" charset="0"/>
              </a:rPr>
              <a:t>Looked at an implementation using arrays</a:t>
            </a:r>
          </a:p>
          <a:p>
            <a:pPr lvl="1"/>
            <a:r>
              <a:rPr lang="en-US" altLang="en-US" dirty="0">
                <a:latin typeface="Arial" charset="0"/>
                <a:cs typeface="Arial" charset="0"/>
              </a:rPr>
              <a:t>Analyzed the run time:</a:t>
            </a:r>
          </a:p>
          <a:p>
            <a:pPr lvl="2"/>
            <a:r>
              <a:rPr lang="en-US" altLang="en-US" dirty="0">
                <a:latin typeface="Arial" charset="0"/>
                <a:cs typeface="Arial" charset="0"/>
              </a:rPr>
              <a:t>Head			</a:t>
            </a:r>
            <a:r>
              <a:rPr lang="en-US" altLang="en-US" dirty="0">
                <a:latin typeface="Symbol" pitchFamily="18" charset="2"/>
                <a:cs typeface="Arial" charset="0"/>
              </a:rPr>
              <a:t>Q</a:t>
            </a:r>
            <a:r>
              <a:rPr lang="en-US" altLang="en-US" dirty="0">
                <a:latin typeface="Times New Roman" pitchFamily="18" charset="0"/>
                <a:cs typeface="Arial" charset="0"/>
              </a:rPr>
              <a:t>(1)</a:t>
            </a:r>
          </a:p>
          <a:p>
            <a:pPr lvl="2"/>
            <a:r>
              <a:rPr lang="en-US" altLang="en-US" dirty="0">
                <a:latin typeface="Arial" charset="0"/>
                <a:cs typeface="Arial" charset="0"/>
              </a:rPr>
              <a:t>Push			</a:t>
            </a:r>
            <a:r>
              <a:rPr lang="en-US" altLang="en-US" dirty="0">
                <a:latin typeface="Symbol" pitchFamily="18" charset="2"/>
                <a:cs typeface="Arial" charset="0"/>
              </a:rPr>
              <a:t>Q</a:t>
            </a:r>
            <a:r>
              <a:rPr lang="en-US" altLang="en-US" dirty="0">
                <a:latin typeface="Times New Roman" pitchFamily="18" charset="0"/>
                <a:cs typeface="Arial" charset="0"/>
              </a:rPr>
              <a:t>(1)</a:t>
            </a:r>
            <a:r>
              <a:rPr lang="en-US" altLang="en-US" dirty="0">
                <a:latin typeface="Arial" charset="0"/>
                <a:cs typeface="Arial" charset="0"/>
              </a:rPr>
              <a:t> average</a:t>
            </a:r>
          </a:p>
          <a:p>
            <a:pPr lvl="2"/>
            <a:r>
              <a:rPr lang="en-US" altLang="en-US" dirty="0">
                <a:latin typeface="Arial" charset="0"/>
                <a:cs typeface="Arial" charset="0"/>
              </a:rPr>
              <a:t>Pop			</a:t>
            </a:r>
            <a:r>
              <a:rPr lang="en-US" altLang="en-US" dirty="0">
                <a:latin typeface="Times New Roman" pitchFamily="18" charset="0"/>
                <a:ea typeface="Tahoma" pitchFamily="34" charset="0"/>
                <a:cs typeface="Times New Roman" pitchFamily="18" charset="0"/>
              </a:rPr>
              <a:t>O</a:t>
            </a:r>
            <a:r>
              <a:rPr lang="en-US" altLang="en-US" dirty="0">
                <a:latin typeface="Times New Roman" pitchFamily="18" charset="0"/>
                <a:cs typeface="Arial" charset="0"/>
              </a:rPr>
              <a:t>(ln(</a:t>
            </a:r>
            <a:r>
              <a:rPr lang="en-US" altLang="en-US" i="1" dirty="0">
                <a:latin typeface="Times New Roman" pitchFamily="18" charset="0"/>
                <a:cs typeface="Arial" charset="0"/>
              </a:rPr>
              <a:t>n</a:t>
            </a:r>
            <a:r>
              <a:rPr lang="en-US" altLang="en-US" dirty="0">
                <a:latin typeface="Times New Roman" pitchFamily="18" charset="0"/>
                <a:cs typeface="Arial" charset="0"/>
              </a:rPr>
              <a:t>))</a:t>
            </a:r>
          </a:p>
          <a:p>
            <a:pPr lvl="1"/>
            <a:r>
              <a:rPr lang="en-US" altLang="en-US" dirty="0">
                <a:latin typeface="Arial" charset="0"/>
                <a:cs typeface="Arial" charset="0"/>
              </a:rPr>
              <a:t>Discussed implementing priority queues using binary heaps</a:t>
            </a:r>
          </a:p>
          <a:p>
            <a:pPr lvl="1"/>
            <a:r>
              <a:rPr lang="en-US" altLang="en-US" dirty="0">
                <a:latin typeface="Arial" charset="0"/>
                <a:cs typeface="Arial" charset="0"/>
              </a:rPr>
              <a:t>The use of a lexicographical ordering</a:t>
            </a:r>
          </a:p>
        </p:txBody>
      </p:sp>
    </p:spTree>
    <p:extLst>
      <p:ext uri="{BB962C8B-B14F-4D97-AF65-F5344CB8AC3E}">
        <p14:creationId xmlns:p14="http://schemas.microsoft.com/office/powerpoint/2010/main" val="18365792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Summary</a:t>
            </a:r>
            <a:endParaRPr lang="zh-CN" altLang="en-US" dirty="0"/>
          </a:p>
        </p:txBody>
      </p:sp>
      <p:sp>
        <p:nvSpPr>
          <p:cNvPr id="3" name="Content Placeholder 2"/>
          <p:cNvSpPr>
            <a:spLocks noGrp="1"/>
          </p:cNvSpPr>
          <p:nvPr>
            <p:ph idx="1"/>
          </p:nvPr>
        </p:nvSpPr>
        <p:spPr/>
        <p:txBody>
          <a:bodyPr/>
          <a:lstStyle/>
          <a:p>
            <a:r>
              <a:rPr lang="en-US" altLang="zh-CN" dirty="0"/>
              <a:t>Priority queue</a:t>
            </a:r>
          </a:p>
          <a:p>
            <a:pPr lvl="1"/>
            <a:r>
              <a:rPr lang="en-US" altLang="en-US" dirty="0">
                <a:latin typeface="Arial" charset="0"/>
                <a:cs typeface="Arial" charset="0"/>
              </a:rPr>
              <a:t>pop the object with the highest priority</a:t>
            </a:r>
            <a:endParaRPr lang="en-US" altLang="zh-CN" dirty="0"/>
          </a:p>
          <a:p>
            <a:r>
              <a:rPr lang="en-US" altLang="zh-CN" dirty="0"/>
              <a:t>Binary heap</a:t>
            </a:r>
          </a:p>
          <a:p>
            <a:pPr lvl="1"/>
            <a:r>
              <a:rPr lang="en-US" altLang="en-US" dirty="0">
                <a:latin typeface="Arial" charset="0"/>
                <a:cs typeface="Arial" charset="0"/>
              </a:rPr>
              <a:t>Operations</a:t>
            </a:r>
          </a:p>
          <a:p>
            <a:pPr lvl="2"/>
            <a:r>
              <a:rPr lang="en-US" altLang="en-US" dirty="0">
                <a:latin typeface="Arial" charset="0"/>
                <a:cs typeface="Arial" charset="0"/>
              </a:rPr>
              <a:t>Top		</a:t>
            </a:r>
            <a:r>
              <a:rPr lang="en-US" altLang="en-US" dirty="0">
                <a:latin typeface="Symbol" pitchFamily="18" charset="2"/>
                <a:cs typeface="Arial" charset="0"/>
              </a:rPr>
              <a:t>Q</a:t>
            </a:r>
            <a:r>
              <a:rPr lang="en-US" altLang="en-US" dirty="0">
                <a:latin typeface="Times New Roman" pitchFamily="18" charset="0"/>
                <a:cs typeface="Arial" charset="0"/>
              </a:rPr>
              <a:t>(1)</a:t>
            </a:r>
          </a:p>
          <a:p>
            <a:pPr lvl="2"/>
            <a:r>
              <a:rPr lang="en-US" altLang="en-US" dirty="0">
                <a:latin typeface="Arial" charset="0"/>
                <a:cs typeface="Arial" charset="0"/>
              </a:rPr>
              <a:t>Push		</a:t>
            </a:r>
            <a:r>
              <a:rPr lang="en-US" altLang="en-US" dirty="0">
                <a:latin typeface="Times New Roman" pitchFamily="18" charset="0"/>
                <a:ea typeface="Tahoma" pitchFamily="34" charset="0"/>
                <a:cs typeface="Times New Roman" pitchFamily="18" charset="0"/>
              </a:rPr>
              <a:t>O</a:t>
            </a:r>
            <a:r>
              <a:rPr lang="en-US" altLang="en-US" dirty="0">
                <a:latin typeface="Times New Roman" pitchFamily="18" charset="0"/>
                <a:cs typeface="Arial" charset="0"/>
              </a:rPr>
              <a:t>(ln(</a:t>
            </a:r>
            <a:r>
              <a:rPr lang="en-US" altLang="en-US" i="1" dirty="0">
                <a:latin typeface="Times New Roman" pitchFamily="18" charset="0"/>
                <a:cs typeface="Arial" charset="0"/>
              </a:rPr>
              <a:t>n</a:t>
            </a:r>
            <a:r>
              <a:rPr lang="en-US" altLang="en-US" dirty="0">
                <a:latin typeface="Times New Roman" pitchFamily="18" charset="0"/>
                <a:cs typeface="Arial" charset="0"/>
              </a:rPr>
              <a:t>))</a:t>
            </a:r>
          </a:p>
          <a:p>
            <a:pPr lvl="2"/>
            <a:r>
              <a:rPr lang="en-US" altLang="en-US" dirty="0">
                <a:latin typeface="Arial" charset="0"/>
                <a:cs typeface="Arial" charset="0"/>
              </a:rPr>
              <a:t>Pop		</a:t>
            </a:r>
            <a:r>
              <a:rPr lang="en-US" altLang="en-US" dirty="0">
                <a:latin typeface="Times New Roman" pitchFamily="18" charset="0"/>
                <a:ea typeface="Tahoma" pitchFamily="34" charset="0"/>
                <a:cs typeface="Times New Roman" pitchFamily="18" charset="0"/>
              </a:rPr>
              <a:t>O</a:t>
            </a:r>
            <a:r>
              <a:rPr lang="en-US" altLang="en-US" dirty="0">
                <a:latin typeface="Times New Roman" pitchFamily="18" charset="0"/>
                <a:cs typeface="Arial" charset="0"/>
              </a:rPr>
              <a:t>(ln(</a:t>
            </a:r>
            <a:r>
              <a:rPr lang="en-US" altLang="en-US" i="1" dirty="0">
                <a:latin typeface="Times New Roman" pitchFamily="18" charset="0"/>
                <a:cs typeface="Arial" charset="0"/>
              </a:rPr>
              <a:t>n</a:t>
            </a:r>
            <a:r>
              <a:rPr lang="en-US" altLang="en-US" dirty="0">
                <a:latin typeface="Times New Roman" pitchFamily="18" charset="0"/>
                <a:cs typeface="Arial" charset="0"/>
              </a:rPr>
              <a:t>))</a:t>
            </a:r>
          </a:p>
          <a:p>
            <a:pPr lvl="2"/>
            <a:r>
              <a:rPr lang="en-US" altLang="en-US" dirty="0">
                <a:latin typeface="Arial" charset="0"/>
                <a:cs typeface="Arial" charset="0"/>
              </a:rPr>
              <a:t>Build		</a:t>
            </a:r>
            <a:r>
              <a:rPr lang="en-US" altLang="en-US" dirty="0">
                <a:latin typeface="Symbol" pitchFamily="18" charset="2"/>
                <a:cs typeface="Arial" charset="0"/>
              </a:rPr>
              <a:t>Q</a:t>
            </a:r>
            <a:r>
              <a:rPr lang="en-US" altLang="en-US" dirty="0">
                <a:latin typeface="Times New Roman" pitchFamily="18" charset="0"/>
                <a:ea typeface="Tahoma" pitchFamily="34" charset="0"/>
                <a:cs typeface="Times New Roman" pitchFamily="18" charset="0"/>
              </a:rPr>
              <a:t>(</a:t>
            </a:r>
            <a:r>
              <a:rPr lang="en-US" altLang="en-US" i="1" dirty="0">
                <a:latin typeface="Times New Roman" pitchFamily="18" charset="0"/>
                <a:ea typeface="Tahoma" pitchFamily="34" charset="0"/>
                <a:cs typeface="Times New Roman" pitchFamily="18" charset="0"/>
              </a:rPr>
              <a:t>n</a:t>
            </a:r>
            <a:r>
              <a:rPr lang="en-US" altLang="en-US" dirty="0">
                <a:latin typeface="Times New Roman" pitchFamily="18" charset="0"/>
                <a:ea typeface="Tahoma" pitchFamily="34" charset="0"/>
                <a:cs typeface="Times New Roman" pitchFamily="18" charset="0"/>
              </a:rPr>
              <a:t>)</a:t>
            </a:r>
          </a:p>
          <a:p>
            <a:pPr lvl="1"/>
            <a:r>
              <a:rPr lang="en-US" altLang="en-US" dirty="0">
                <a:latin typeface="Arial" charset="0"/>
                <a:cs typeface="Arial" charset="0"/>
              </a:rPr>
              <a:t>Implementation using arrays</a:t>
            </a:r>
          </a:p>
          <a:p>
            <a:r>
              <a:rPr lang="en-US" altLang="zh-CN" dirty="0">
                <a:latin typeface="Arial" charset="0"/>
                <a:cs typeface="Arial" charset="0"/>
              </a:rPr>
              <a:t>Heapsort</a:t>
            </a:r>
          </a:p>
          <a:p>
            <a:pPr lvl="1"/>
            <a:r>
              <a:rPr lang="en-US" altLang="zh-CN" dirty="0">
                <a:latin typeface="Arial" charset="0"/>
                <a:cs typeface="Arial" charset="0"/>
              </a:rPr>
              <a:t>Time: O(</a:t>
            </a:r>
            <a:r>
              <a:rPr lang="en-US" altLang="zh-CN" i="1" dirty="0">
                <a:latin typeface="Arial" charset="0"/>
                <a:cs typeface="Arial" charset="0"/>
              </a:rPr>
              <a:t>n</a:t>
            </a:r>
            <a:r>
              <a:rPr lang="en-US" altLang="zh-CN" dirty="0">
                <a:latin typeface="Arial" charset="0"/>
                <a:cs typeface="Arial" charset="0"/>
              </a:rPr>
              <a:t> ln(</a:t>
            </a:r>
            <a:r>
              <a:rPr lang="en-US" altLang="zh-CN" i="1" dirty="0">
                <a:latin typeface="Arial" charset="0"/>
                <a:cs typeface="Arial" charset="0"/>
              </a:rPr>
              <a:t>n</a:t>
            </a:r>
            <a:r>
              <a:rPr lang="en-US" altLang="zh-CN" dirty="0">
                <a:latin typeface="Arial" charset="0"/>
                <a:cs typeface="Arial" charset="0"/>
              </a:rPr>
              <a:t>))</a:t>
            </a:r>
          </a:p>
          <a:p>
            <a:pPr lvl="1"/>
            <a:r>
              <a:rPr lang="en-US" altLang="zh-CN" dirty="0"/>
              <a:t>Space: O(1)</a:t>
            </a:r>
          </a:p>
          <a:p>
            <a:pPr lvl="1"/>
            <a:endParaRPr lang="zh-CN" altLang="en-US" dirty="0"/>
          </a:p>
        </p:txBody>
      </p:sp>
    </p:spTree>
    <p:extLst>
      <p:ext uri="{BB962C8B-B14F-4D97-AF65-F5344CB8AC3E}">
        <p14:creationId xmlns:p14="http://schemas.microsoft.com/office/powerpoint/2010/main" val="428011975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en-US" altLang="en-US">
                <a:latin typeface="Arial" charset="0"/>
                <a:cs typeface="Arial" charset="0"/>
              </a:rPr>
              <a:t>References</a:t>
            </a:r>
          </a:p>
        </p:txBody>
      </p:sp>
      <p:sp>
        <p:nvSpPr>
          <p:cNvPr id="97283" name="Rectangle 3"/>
          <p:cNvSpPr>
            <a:spLocks noGrp="1" noChangeArrowheads="1"/>
          </p:cNvSpPr>
          <p:nvPr>
            <p:ph type="body" idx="1"/>
          </p:nvPr>
        </p:nvSpPr>
        <p:spPr/>
        <p:txBody>
          <a:bodyPr/>
          <a:lstStyle/>
          <a:p>
            <a:pPr marL="533400" indent="-533400">
              <a:buFontTx/>
              <a:buNone/>
            </a:pPr>
            <a:r>
              <a:rPr lang="en-US" altLang="en-US" sz="1800" dirty="0">
                <a:latin typeface="Arial" charset="0"/>
                <a:cs typeface="Arial" charset="0"/>
              </a:rPr>
              <a:t>[1]	Donald E. Knuth, </a:t>
            </a:r>
            <a:r>
              <a:rPr lang="en-US" altLang="en-US" sz="1800" i="1" dirty="0">
                <a:latin typeface="Arial" charset="0"/>
                <a:cs typeface="Arial" charset="0"/>
              </a:rPr>
              <a:t>The Art of Computer Programming, Volume 3:  Sorting and Searching</a:t>
            </a:r>
            <a:r>
              <a:rPr lang="en-US" altLang="en-US" sz="1800" dirty="0">
                <a:latin typeface="Arial" charset="0"/>
                <a:cs typeface="Arial" charset="0"/>
              </a:rPr>
              <a:t>, 2</a:t>
            </a:r>
            <a:r>
              <a:rPr lang="en-US" altLang="en-US" sz="1800" baseline="30000" dirty="0">
                <a:latin typeface="Arial" charset="0"/>
                <a:cs typeface="Arial" charset="0"/>
              </a:rPr>
              <a:t>nd</a:t>
            </a:r>
            <a:r>
              <a:rPr lang="en-US" altLang="en-US" sz="1800" dirty="0">
                <a:latin typeface="Arial" charset="0"/>
                <a:cs typeface="Arial" charset="0"/>
              </a:rPr>
              <a:t> Ed., Addison Wesley, 1998, §7.2.3, p.144.</a:t>
            </a:r>
          </a:p>
          <a:p>
            <a:pPr marL="533400" indent="-533400">
              <a:buFontTx/>
              <a:buNone/>
            </a:pPr>
            <a:r>
              <a:rPr lang="en-US" altLang="en-US" sz="1800" dirty="0">
                <a:latin typeface="Arial" charset="0"/>
                <a:cs typeface="Arial" charset="0"/>
              </a:rPr>
              <a:t>[2]	</a:t>
            </a:r>
            <a:r>
              <a:rPr lang="en-US" altLang="en-US" sz="1800" dirty="0" err="1">
                <a:latin typeface="Arial" charset="0"/>
                <a:cs typeface="Arial" charset="0"/>
              </a:rPr>
              <a:t>Cormen</a:t>
            </a:r>
            <a:r>
              <a:rPr lang="en-US" altLang="en-US" sz="1800" dirty="0">
                <a:latin typeface="Arial" charset="0"/>
                <a:cs typeface="Arial" charset="0"/>
              </a:rPr>
              <a:t>, </a:t>
            </a:r>
            <a:r>
              <a:rPr lang="en-US" altLang="en-US" sz="1800" dirty="0" err="1">
                <a:latin typeface="Arial" charset="0"/>
                <a:cs typeface="Arial" charset="0"/>
              </a:rPr>
              <a:t>Leiserson</a:t>
            </a:r>
            <a:r>
              <a:rPr lang="en-US" altLang="en-US" sz="1800" dirty="0">
                <a:latin typeface="Arial" charset="0"/>
                <a:cs typeface="Arial" charset="0"/>
              </a:rPr>
              <a:t>, and </a:t>
            </a:r>
            <a:r>
              <a:rPr lang="en-US" altLang="en-US" sz="1800" dirty="0" err="1">
                <a:latin typeface="Arial" charset="0"/>
                <a:cs typeface="Arial" charset="0"/>
              </a:rPr>
              <a:t>Rivest</a:t>
            </a:r>
            <a:r>
              <a:rPr lang="en-US" altLang="en-US" sz="1800" dirty="0">
                <a:latin typeface="Arial" charset="0"/>
                <a:cs typeface="Arial" charset="0"/>
              </a:rPr>
              <a:t>, </a:t>
            </a:r>
            <a:r>
              <a:rPr lang="en-US" altLang="en-US" sz="1800" i="1" dirty="0">
                <a:latin typeface="Arial" charset="0"/>
                <a:cs typeface="Arial" charset="0"/>
              </a:rPr>
              <a:t>Introduction to Algorithms</a:t>
            </a:r>
            <a:r>
              <a:rPr lang="en-US" altLang="en-US" sz="1800" dirty="0">
                <a:latin typeface="Arial" charset="0"/>
                <a:cs typeface="Arial" charset="0"/>
              </a:rPr>
              <a:t>, McGraw Hill, 1990, §7.1-3, p.140-7.</a:t>
            </a:r>
          </a:p>
          <a:p>
            <a:pPr marL="533400" indent="-533400">
              <a:buFontTx/>
              <a:buNone/>
            </a:pPr>
            <a:r>
              <a:rPr lang="en-US" altLang="en-US" sz="1800" dirty="0">
                <a:latin typeface="Arial" charset="0"/>
                <a:cs typeface="Arial" charset="0"/>
              </a:rPr>
              <a:t>[3]	Weiss, </a:t>
            </a:r>
            <a:r>
              <a:rPr lang="en-US" altLang="en-US" sz="1800" i="1" dirty="0">
                <a:latin typeface="Arial" charset="0"/>
                <a:cs typeface="Arial" charset="0"/>
              </a:rPr>
              <a:t>Data Structures and Algorithm Analysis in C++</a:t>
            </a:r>
            <a:r>
              <a:rPr lang="en-US" altLang="en-US" sz="1800" dirty="0">
                <a:latin typeface="Arial" charset="0"/>
                <a:cs typeface="Arial" charset="0"/>
              </a:rPr>
              <a:t>, </a:t>
            </a:r>
            <a:r>
              <a:rPr lang="en-US" altLang="en-US" sz="1800" i="1" dirty="0">
                <a:latin typeface="Arial" charset="0"/>
                <a:cs typeface="Arial" charset="0"/>
              </a:rPr>
              <a:t>3</a:t>
            </a:r>
            <a:r>
              <a:rPr lang="en-US" altLang="en-US" sz="1800" i="1" baseline="30000" dirty="0">
                <a:latin typeface="Arial" charset="0"/>
                <a:cs typeface="Arial" charset="0"/>
              </a:rPr>
              <a:t>rd</a:t>
            </a:r>
            <a:r>
              <a:rPr lang="en-US" altLang="en-US" sz="1800" i="1" dirty="0">
                <a:latin typeface="Arial" charset="0"/>
                <a:cs typeface="Arial" charset="0"/>
              </a:rPr>
              <a:t> Ed.</a:t>
            </a:r>
            <a:r>
              <a:rPr lang="en-US" altLang="en-US" sz="1800" dirty="0">
                <a:latin typeface="Arial" charset="0"/>
                <a:cs typeface="Arial" charset="0"/>
              </a:rPr>
              <a:t>, Addison Wesley, §6.3, p.215-25.</a:t>
            </a:r>
          </a:p>
        </p:txBody>
      </p:sp>
    </p:spTree>
    <p:extLst>
      <p:ext uri="{BB962C8B-B14F-4D97-AF65-F5344CB8AC3E}">
        <p14:creationId xmlns:p14="http://schemas.microsoft.com/office/powerpoint/2010/main" val="394989351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solidFill>
                  <a:srgbClr val="B2B2B2"/>
                </a:solidFill>
                <a:latin typeface="Arial" charset="0"/>
                <a:cs typeface="Arial" charset="0"/>
              </a:rPr>
              <a:t>Usage Notes</a:t>
            </a:r>
          </a:p>
        </p:txBody>
      </p:sp>
      <p:sp>
        <p:nvSpPr>
          <p:cNvPr id="119811" name="Rectangle 3"/>
          <p:cNvSpPr>
            <a:spLocks noGrp="1" noChangeArrowheads="1"/>
          </p:cNvSpPr>
          <p:nvPr>
            <p:ph type="body" idx="1"/>
          </p:nvPr>
        </p:nvSpPr>
        <p:spPr/>
        <p:txBody>
          <a:bodyPr>
            <a:normAutofit/>
          </a:bodyPr>
          <a:lstStyle/>
          <a:p>
            <a:pPr eaLnBrk="1" hangingPunct="1">
              <a:defRPr/>
            </a:pPr>
            <a:r>
              <a:rPr lang="en-US" dirty="0">
                <a:solidFill>
                  <a:srgbClr val="B2B2B2"/>
                </a:solidFill>
              </a:rPr>
              <a:t>These slides are made publicly available on the web for anyone to use</a:t>
            </a:r>
          </a:p>
          <a:p>
            <a:pPr eaLnBrk="1" hangingPunct="1">
              <a:defRPr/>
            </a:pPr>
            <a:r>
              <a:rPr lang="en-US" dirty="0">
                <a:solidFill>
                  <a:srgbClr val="B2B2B2"/>
                </a:solidFill>
              </a:rPr>
              <a:t>If you choose to use them, or a part thereof, for a course at another institution, I ask only three things:</a:t>
            </a:r>
          </a:p>
          <a:p>
            <a:pPr lvl="1" eaLnBrk="1" hangingPunct="1">
              <a:defRPr/>
            </a:pPr>
            <a:r>
              <a:rPr lang="en-US" dirty="0">
                <a:solidFill>
                  <a:srgbClr val="B2B2B2"/>
                </a:solidFill>
              </a:rPr>
              <a:t>that you inform me that you are using the slides,</a:t>
            </a:r>
          </a:p>
          <a:p>
            <a:pPr lvl="1" eaLnBrk="1" hangingPunct="1">
              <a:defRPr/>
            </a:pPr>
            <a:r>
              <a:rPr lang="en-US" dirty="0">
                <a:solidFill>
                  <a:srgbClr val="B2B2B2"/>
                </a:solidFill>
              </a:rPr>
              <a:t>that you acknowledge my work, and</a:t>
            </a:r>
          </a:p>
          <a:p>
            <a:pPr lvl="1" eaLnBrk="1" hangingPunct="1">
              <a:defRPr/>
            </a:pPr>
            <a:r>
              <a:rPr lang="en-US" dirty="0">
                <a:solidFill>
                  <a:srgbClr val="B2B2B2"/>
                </a:solidFill>
              </a:rPr>
              <a:t>that you alert me of any mistakes which I made or changes which you make, and allow me the option of incorporating such changes (with an acknowledgment) in my set of slides</a:t>
            </a:r>
          </a:p>
          <a:p>
            <a:pPr lvl="1" eaLnBrk="1" hangingPunct="1">
              <a:buFontTx/>
              <a:buNone/>
              <a:defRPr/>
            </a:pPr>
            <a:endParaRPr lang="en-US" dirty="0">
              <a:solidFill>
                <a:srgbClr val="B2B2B2"/>
              </a:solidFill>
            </a:endParaRPr>
          </a:p>
          <a:p>
            <a:pPr lvl="1" eaLnBrk="1" hangingPunct="1">
              <a:buFontTx/>
              <a:buNone/>
              <a:defRPr/>
            </a:pPr>
            <a:r>
              <a:rPr lang="en-US" dirty="0">
                <a:solidFill>
                  <a:srgbClr val="B2B2B2"/>
                </a:solidFill>
              </a:rPr>
              <a:t>					</a:t>
            </a:r>
            <a:r>
              <a:rPr lang="en-US" sz="1600" dirty="0">
                <a:solidFill>
                  <a:srgbClr val="B2B2B2"/>
                </a:solidFill>
              </a:rPr>
              <a:t>	Sincerely,</a:t>
            </a:r>
          </a:p>
          <a:p>
            <a:pPr lvl="1" eaLnBrk="1" hangingPunct="1">
              <a:buFontTx/>
              <a:buNone/>
              <a:defRPr/>
            </a:pPr>
            <a:r>
              <a:rPr lang="en-US" sz="1600" dirty="0">
                <a:solidFill>
                  <a:srgbClr val="B2B2B2"/>
                </a:solidFill>
              </a:rPr>
              <a:t>						Douglas Wilhelm Harder, </a:t>
            </a:r>
            <a:r>
              <a:rPr lang="en-US" sz="1600" dirty="0" err="1">
                <a:solidFill>
                  <a:srgbClr val="B2B2B2"/>
                </a:solidFill>
              </a:rPr>
              <a:t>MMath</a:t>
            </a:r>
            <a:endParaRPr lang="en-US" sz="1600" dirty="0">
              <a:solidFill>
                <a:srgbClr val="B2B2B2"/>
              </a:solidFill>
            </a:endParaRPr>
          </a:p>
          <a:p>
            <a:pPr lvl="1" eaLnBrk="1" hangingPunct="1">
              <a:buFontTx/>
              <a:buNone/>
              <a:defRPr/>
            </a:pPr>
            <a:r>
              <a:rPr lang="en-US" sz="1600" dirty="0">
                <a:solidFill>
                  <a:srgbClr val="B2B2B2"/>
                </a:solidFill>
              </a:rPr>
              <a:t>						</a:t>
            </a:r>
            <a:r>
              <a:rPr lang="en-US" sz="1600" b="1" dirty="0">
                <a:solidFill>
                  <a:srgbClr val="B2B2B2"/>
                </a:solidFill>
                <a:latin typeface="Courier New" pitchFamily="49" charset="0"/>
              </a:rPr>
              <a:t>dwharder@alumni.uwaterloo.ca</a:t>
            </a:r>
          </a:p>
        </p:txBody>
      </p:sp>
    </p:spTree>
    <p:extLst>
      <p:ext uri="{BB962C8B-B14F-4D97-AF65-F5344CB8AC3E}">
        <p14:creationId xmlns:p14="http://schemas.microsoft.com/office/powerpoint/2010/main" val="3883263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dirty="0">
                <a:latin typeface="Arial" charset="0"/>
                <a:cs typeface="Arial" charset="0"/>
              </a:rPr>
              <a:t>Multiple Queues</a:t>
            </a:r>
            <a:endParaRPr lang="en-US" altLang="en-US" sz="4400" dirty="0">
              <a:latin typeface="Arial" charset="0"/>
              <a:cs typeface="Arial" charset="0"/>
            </a:endParaRPr>
          </a:p>
        </p:txBody>
      </p:sp>
      <p:sp>
        <p:nvSpPr>
          <p:cNvPr id="15363" name="Rectangle 3"/>
          <p:cNvSpPr>
            <a:spLocks noGrp="1" noChangeArrowheads="1"/>
          </p:cNvSpPr>
          <p:nvPr>
            <p:ph type="body" idx="1"/>
          </p:nvPr>
        </p:nvSpPr>
        <p:spPr>
          <a:xfrm>
            <a:off x="410344" y="1370013"/>
            <a:ext cx="5241776" cy="4757737"/>
          </a:xfrm>
        </p:spPr>
        <p:txBody>
          <a:bodyPr/>
          <a:lstStyle/>
          <a:p>
            <a:pPr>
              <a:buFont typeface="Arial" charset="0"/>
              <a:buNone/>
            </a:pPr>
            <a:r>
              <a:rPr lang="en-US" altLang="en-US" sz="1200" dirty="0">
                <a:latin typeface="Consolas" pitchFamily="49" charset="0"/>
                <a:cs typeface="Arial" charset="0"/>
              </a:rPr>
              <a:t>template &lt;typename Type, </a:t>
            </a:r>
            <a:r>
              <a:rPr lang="en-US" altLang="en-US" sz="1200" dirty="0" err="1">
                <a:latin typeface="Consolas" pitchFamily="49" charset="0"/>
                <a:cs typeface="Arial" charset="0"/>
              </a:rPr>
              <a:t>int</a:t>
            </a:r>
            <a:r>
              <a:rPr lang="en-US" altLang="en-US" sz="1200" dirty="0">
                <a:latin typeface="Consolas" pitchFamily="49" charset="0"/>
                <a:cs typeface="Arial" charset="0"/>
              </a:rPr>
              <a:t> M&gt;</a:t>
            </a:r>
          </a:p>
          <a:p>
            <a:pPr>
              <a:buFont typeface="Arial" charset="0"/>
              <a:buNone/>
            </a:pPr>
            <a:r>
              <a:rPr lang="en-US" altLang="en-US" sz="1200" dirty="0">
                <a:latin typeface="Consolas" pitchFamily="49" charset="0"/>
                <a:cs typeface="Arial" charset="0"/>
              </a:rPr>
              <a:t>void </a:t>
            </a:r>
            <a:r>
              <a:rPr lang="en-US" altLang="en-US" sz="1200" dirty="0" err="1">
                <a:latin typeface="Consolas" pitchFamily="49" charset="0"/>
                <a:cs typeface="Arial" charset="0"/>
              </a:rPr>
              <a:t>Multiqueue</a:t>
            </a:r>
            <a:r>
              <a:rPr lang="en-US" altLang="en-US" sz="1200" dirty="0">
                <a:latin typeface="Consolas" pitchFamily="49" charset="0"/>
                <a:cs typeface="Arial" charset="0"/>
              </a:rPr>
              <a:t>&lt;Type&gt;::push( Type </a:t>
            </a:r>
            <a:r>
              <a:rPr lang="en-US" altLang="en-US" sz="1200" dirty="0" err="1">
                <a:latin typeface="Consolas" pitchFamily="49" charset="0"/>
                <a:cs typeface="Arial" charset="0"/>
              </a:rPr>
              <a:t>const</a:t>
            </a:r>
            <a:r>
              <a:rPr lang="en-US" altLang="en-US" sz="1200" dirty="0">
                <a:latin typeface="Consolas" pitchFamily="49" charset="0"/>
                <a:cs typeface="Arial" charset="0"/>
              </a:rPr>
              <a:t> &amp;</a:t>
            </a:r>
            <a:r>
              <a:rPr lang="en-US" altLang="en-US" sz="1200" dirty="0" err="1">
                <a:latin typeface="Consolas" pitchFamily="49" charset="0"/>
                <a:cs typeface="Arial" charset="0"/>
              </a:rPr>
              <a:t>obj</a:t>
            </a:r>
            <a:r>
              <a:rPr lang="en-US" altLang="en-US" sz="1200" dirty="0">
                <a:latin typeface="Consolas" pitchFamily="49" charset="0"/>
                <a:cs typeface="Arial" charset="0"/>
              </a:rPr>
              <a:t>, </a:t>
            </a:r>
            <a:r>
              <a:rPr lang="en-US" altLang="en-US" sz="1200" dirty="0" err="1">
                <a:latin typeface="Consolas" pitchFamily="49" charset="0"/>
                <a:cs typeface="Arial" charset="0"/>
              </a:rPr>
              <a:t>int</a:t>
            </a:r>
            <a:r>
              <a:rPr lang="en-US" altLang="en-US" sz="1200" dirty="0">
                <a:latin typeface="Consolas" pitchFamily="49" charset="0"/>
                <a:cs typeface="Arial" charset="0"/>
              </a:rPr>
              <a:t> </a:t>
            </a:r>
            <a:r>
              <a:rPr lang="en-US" altLang="en-US" sz="1200" dirty="0" err="1">
                <a:latin typeface="Consolas" pitchFamily="49" charset="0"/>
                <a:cs typeface="Arial" charset="0"/>
              </a:rPr>
              <a:t>pri</a:t>
            </a:r>
            <a:r>
              <a:rPr lang="en-US" altLang="en-US" sz="1200" dirty="0">
                <a:latin typeface="Consolas" pitchFamily="49" charset="0"/>
                <a:cs typeface="Arial" charset="0"/>
              </a:rPr>
              <a:t> ) {</a:t>
            </a:r>
          </a:p>
          <a:p>
            <a:pPr>
              <a:buFont typeface="Arial" charset="0"/>
              <a:buNone/>
            </a:pPr>
            <a:r>
              <a:rPr lang="en-US" altLang="en-US" sz="1200" dirty="0">
                <a:latin typeface="Consolas" pitchFamily="49" charset="0"/>
                <a:cs typeface="Arial" charset="0"/>
              </a:rPr>
              <a:t>    if ( </a:t>
            </a:r>
            <a:r>
              <a:rPr lang="en-US" altLang="en-US" sz="1200" dirty="0" err="1">
                <a:latin typeface="Consolas" pitchFamily="49" charset="0"/>
                <a:cs typeface="Arial" charset="0"/>
              </a:rPr>
              <a:t>pri</a:t>
            </a:r>
            <a:r>
              <a:rPr lang="en-US" altLang="en-US" sz="1200" dirty="0">
                <a:latin typeface="Consolas" pitchFamily="49" charset="0"/>
                <a:cs typeface="Arial" charset="0"/>
              </a:rPr>
              <a:t> &lt; 0 || </a:t>
            </a:r>
            <a:r>
              <a:rPr lang="en-US" altLang="en-US" sz="1200" dirty="0" err="1">
                <a:latin typeface="Consolas" pitchFamily="49" charset="0"/>
                <a:cs typeface="Arial" charset="0"/>
              </a:rPr>
              <a:t>pri</a:t>
            </a:r>
            <a:r>
              <a:rPr lang="en-US" altLang="en-US" sz="1200" dirty="0">
                <a:latin typeface="Consolas" pitchFamily="49" charset="0"/>
                <a:cs typeface="Arial" charset="0"/>
              </a:rPr>
              <a:t> &gt;= M ) {</a:t>
            </a:r>
          </a:p>
          <a:p>
            <a:pPr>
              <a:buFont typeface="Arial" charset="0"/>
              <a:buNone/>
            </a:pPr>
            <a:r>
              <a:rPr lang="en-CA" altLang="en-US" sz="1200" dirty="0">
                <a:latin typeface="Consolas" pitchFamily="49" charset="0"/>
                <a:cs typeface="Arial" charset="0"/>
              </a:rPr>
              <a:t>        throw </a:t>
            </a:r>
            <a:r>
              <a:rPr lang="en-CA" altLang="en-US" sz="1200" dirty="0" err="1">
                <a:latin typeface="Consolas" pitchFamily="49" charset="0"/>
                <a:cs typeface="Arial" charset="0"/>
              </a:rPr>
              <a:t>illegal_argument</a:t>
            </a:r>
            <a:r>
              <a:rPr lang="en-CA" altLang="en-US" sz="1200" dirty="0">
                <a:latin typeface="Consolas" pitchFamily="49" charset="0"/>
                <a:cs typeface="Arial" charset="0"/>
              </a:rPr>
              <a:t>();</a:t>
            </a:r>
          </a:p>
          <a:p>
            <a:pPr>
              <a:buFont typeface="Arial" charset="0"/>
              <a:buNone/>
            </a:pPr>
            <a:r>
              <a:rPr lang="en-CA" altLang="en-US" sz="1200" dirty="0">
                <a:latin typeface="Consolas" pitchFamily="49" charset="0"/>
                <a:cs typeface="Arial" charset="0"/>
              </a:rPr>
              <a:t>    }</a:t>
            </a:r>
          </a:p>
          <a:p>
            <a:pPr>
              <a:buFont typeface="Arial" charset="0"/>
              <a:buNone/>
            </a:pPr>
            <a:endParaRPr lang="en-CA" altLang="en-US" sz="1200" dirty="0">
              <a:latin typeface="Consolas" pitchFamily="49" charset="0"/>
              <a:cs typeface="Arial" charset="0"/>
            </a:endParaRPr>
          </a:p>
          <a:p>
            <a:pPr>
              <a:buFont typeface="Arial" charset="0"/>
              <a:buNone/>
            </a:pPr>
            <a:r>
              <a:rPr lang="en-CA" altLang="en-US" sz="1200" dirty="0">
                <a:latin typeface="Consolas" pitchFamily="49" charset="0"/>
                <a:cs typeface="Arial" charset="0"/>
              </a:rPr>
              <a:t>    </a:t>
            </a:r>
            <a:r>
              <a:rPr lang="en-US" altLang="en-US" sz="1200" dirty="0" err="1">
                <a:latin typeface="Consolas" pitchFamily="49" charset="0"/>
                <a:cs typeface="Arial" charset="0"/>
              </a:rPr>
              <a:t>queue_array</a:t>
            </a:r>
            <a:r>
              <a:rPr lang="en-US" altLang="en-US" sz="1200" dirty="0">
                <a:latin typeface="Consolas" pitchFamily="49" charset="0"/>
                <a:cs typeface="Arial" charset="0"/>
              </a:rPr>
              <a:t>[</a:t>
            </a:r>
            <a:r>
              <a:rPr lang="en-US" altLang="en-US" sz="1200" dirty="0" err="1">
                <a:latin typeface="Consolas" pitchFamily="49" charset="0"/>
                <a:cs typeface="Arial" charset="0"/>
              </a:rPr>
              <a:t>pri</a:t>
            </a:r>
            <a:r>
              <a:rPr lang="en-US" altLang="en-US" sz="1200" dirty="0">
                <a:latin typeface="Consolas" pitchFamily="49" charset="0"/>
                <a:cs typeface="Arial" charset="0"/>
              </a:rPr>
              <a:t>].push( </a:t>
            </a:r>
            <a:r>
              <a:rPr lang="en-US" altLang="en-US" sz="1200" dirty="0" err="1">
                <a:latin typeface="Consolas" pitchFamily="49" charset="0"/>
                <a:cs typeface="Arial" charset="0"/>
              </a:rPr>
              <a:t>obj</a:t>
            </a:r>
            <a:r>
              <a:rPr lang="en-US" altLang="en-US" sz="1200" dirty="0">
                <a:latin typeface="Consolas" pitchFamily="49" charset="0"/>
                <a:cs typeface="Arial" charset="0"/>
              </a:rPr>
              <a:t> );</a:t>
            </a:r>
          </a:p>
          <a:p>
            <a:pPr>
              <a:buFont typeface="Arial" charset="0"/>
              <a:buNone/>
            </a:pPr>
            <a:r>
              <a:rPr lang="en-US" altLang="en-US" sz="1200" dirty="0">
                <a:latin typeface="Consolas" pitchFamily="49" charset="0"/>
                <a:cs typeface="Arial" charset="0"/>
              </a:rPr>
              <a:t>    ++</a:t>
            </a:r>
            <a:r>
              <a:rPr lang="en-US" altLang="en-US" sz="1200" dirty="0" err="1">
                <a:latin typeface="Consolas" pitchFamily="49" charset="0"/>
                <a:cs typeface="Arial" charset="0"/>
              </a:rPr>
              <a:t>queue_size</a:t>
            </a:r>
            <a:r>
              <a:rPr lang="en-US" altLang="en-US" sz="1200" dirty="0">
                <a:latin typeface="Consolas" pitchFamily="49" charset="0"/>
                <a:cs typeface="Arial" charset="0"/>
              </a:rPr>
              <a:t>;</a:t>
            </a:r>
          </a:p>
          <a:p>
            <a:pPr>
              <a:buFont typeface="Arial" charset="0"/>
              <a:buNone/>
            </a:pPr>
            <a:r>
              <a:rPr lang="en-US" altLang="en-US" sz="1200" dirty="0">
                <a:latin typeface="Consolas" pitchFamily="49" charset="0"/>
                <a:cs typeface="Arial" charset="0"/>
              </a:rPr>
              <a:t>}</a:t>
            </a:r>
            <a:endParaRPr lang="en-US" altLang="en-US" sz="1200" dirty="0">
              <a:latin typeface="Arial" charset="0"/>
              <a:cs typeface="Arial" charset="0"/>
            </a:endParaRPr>
          </a:p>
          <a:p>
            <a:pPr>
              <a:buFont typeface="Arial" charset="0"/>
              <a:buNone/>
            </a:pPr>
            <a:endParaRPr lang="en-US" altLang="en-US" sz="1200" dirty="0">
              <a:latin typeface="Consolas" pitchFamily="49" charset="0"/>
              <a:cs typeface="Arial" charset="0"/>
            </a:endParaRPr>
          </a:p>
          <a:p>
            <a:pPr>
              <a:buFont typeface="Arial" charset="0"/>
              <a:buNone/>
            </a:pPr>
            <a:r>
              <a:rPr lang="en-US" altLang="en-US" sz="1200" dirty="0">
                <a:latin typeface="Consolas" pitchFamily="49" charset="0"/>
                <a:cs typeface="Arial" charset="0"/>
              </a:rPr>
              <a:t>template &lt;typename Type, </a:t>
            </a:r>
            <a:r>
              <a:rPr lang="en-US" altLang="en-US" sz="1200" dirty="0" err="1">
                <a:latin typeface="Consolas" pitchFamily="49" charset="0"/>
                <a:cs typeface="Arial" charset="0"/>
              </a:rPr>
              <a:t>int</a:t>
            </a:r>
            <a:r>
              <a:rPr lang="en-US" altLang="en-US" sz="1200" dirty="0">
                <a:latin typeface="Consolas" pitchFamily="49" charset="0"/>
                <a:cs typeface="Arial" charset="0"/>
              </a:rPr>
              <a:t> M&gt;</a:t>
            </a:r>
          </a:p>
          <a:p>
            <a:pPr>
              <a:buFont typeface="Arial" charset="0"/>
              <a:buNone/>
            </a:pPr>
            <a:r>
              <a:rPr lang="en-US" altLang="en-US" sz="1200" dirty="0">
                <a:latin typeface="Consolas" pitchFamily="49" charset="0"/>
                <a:cs typeface="Arial" charset="0"/>
              </a:rPr>
              <a:t>Type </a:t>
            </a:r>
            <a:r>
              <a:rPr lang="en-US" altLang="en-US" sz="1200" dirty="0" err="1">
                <a:latin typeface="Consolas" pitchFamily="49" charset="0"/>
                <a:cs typeface="Arial" charset="0"/>
              </a:rPr>
              <a:t>Multiqueue</a:t>
            </a:r>
            <a:r>
              <a:rPr lang="en-US" altLang="en-US" sz="1200" dirty="0">
                <a:latin typeface="Consolas" pitchFamily="49" charset="0"/>
                <a:cs typeface="Arial" charset="0"/>
              </a:rPr>
              <a:t>&lt;Type&gt;::top() </a:t>
            </a:r>
            <a:r>
              <a:rPr lang="en-US" altLang="en-US" sz="1200" dirty="0" err="1">
                <a:latin typeface="Consolas" pitchFamily="49" charset="0"/>
                <a:cs typeface="Arial" charset="0"/>
              </a:rPr>
              <a:t>const</a:t>
            </a:r>
            <a:r>
              <a:rPr lang="en-US" altLang="en-US" sz="1200" dirty="0">
                <a:latin typeface="Consolas" pitchFamily="49" charset="0"/>
                <a:cs typeface="Arial" charset="0"/>
              </a:rPr>
              <a:t> {</a:t>
            </a:r>
          </a:p>
          <a:p>
            <a:pPr>
              <a:buFont typeface="Arial" charset="0"/>
              <a:buNone/>
            </a:pPr>
            <a:r>
              <a:rPr lang="en-US" altLang="en-US" sz="1200" dirty="0">
                <a:latin typeface="Consolas" pitchFamily="49" charset="0"/>
                <a:cs typeface="Arial" charset="0"/>
              </a:rPr>
              <a:t>    for ( </a:t>
            </a:r>
            <a:r>
              <a:rPr lang="en-US" altLang="en-US" sz="1200" dirty="0" err="1">
                <a:latin typeface="Consolas" pitchFamily="49" charset="0"/>
                <a:cs typeface="Arial" charset="0"/>
              </a:rPr>
              <a:t>int</a:t>
            </a:r>
            <a:r>
              <a:rPr lang="en-US" altLang="en-US" sz="1200" dirty="0">
                <a:latin typeface="Consolas" pitchFamily="49" charset="0"/>
                <a:cs typeface="Arial" charset="0"/>
              </a:rPr>
              <a:t> </a:t>
            </a:r>
            <a:r>
              <a:rPr lang="en-US" altLang="en-US" sz="1200" dirty="0" err="1">
                <a:latin typeface="Consolas" pitchFamily="49" charset="0"/>
                <a:cs typeface="Arial" charset="0"/>
              </a:rPr>
              <a:t>pri</a:t>
            </a:r>
            <a:r>
              <a:rPr lang="en-US" altLang="en-US" sz="1200" dirty="0">
                <a:latin typeface="Consolas" pitchFamily="49" charset="0"/>
                <a:cs typeface="Arial" charset="0"/>
              </a:rPr>
              <a:t> = 0; </a:t>
            </a:r>
            <a:r>
              <a:rPr lang="en-US" altLang="en-US" sz="1200" dirty="0" err="1">
                <a:latin typeface="Consolas" pitchFamily="49" charset="0"/>
                <a:cs typeface="Arial" charset="0"/>
              </a:rPr>
              <a:t>pri</a:t>
            </a:r>
            <a:r>
              <a:rPr lang="en-US" altLang="en-US" sz="1200" dirty="0">
                <a:latin typeface="Consolas" pitchFamily="49" charset="0"/>
                <a:cs typeface="Arial" charset="0"/>
              </a:rPr>
              <a:t> &lt; M; ++</a:t>
            </a:r>
            <a:r>
              <a:rPr lang="en-US" altLang="en-US" sz="1200" dirty="0" err="1">
                <a:latin typeface="Consolas" pitchFamily="49" charset="0"/>
                <a:cs typeface="Arial" charset="0"/>
              </a:rPr>
              <a:t>pri</a:t>
            </a:r>
            <a:r>
              <a:rPr lang="en-US" altLang="en-US" sz="1200" dirty="0">
                <a:latin typeface="Consolas" pitchFamily="49" charset="0"/>
                <a:cs typeface="Arial" charset="0"/>
              </a:rPr>
              <a:t> ) {</a:t>
            </a:r>
          </a:p>
          <a:p>
            <a:pPr>
              <a:buFont typeface="Arial" charset="0"/>
              <a:buNone/>
            </a:pPr>
            <a:r>
              <a:rPr lang="en-US" altLang="en-US" sz="1200" dirty="0">
                <a:latin typeface="Consolas" pitchFamily="49" charset="0"/>
                <a:cs typeface="Arial" charset="0"/>
              </a:rPr>
              <a:t>        if ( !</a:t>
            </a:r>
            <a:r>
              <a:rPr lang="en-US" altLang="en-US" sz="1200" dirty="0" err="1">
                <a:latin typeface="Consolas" pitchFamily="49" charset="0"/>
                <a:cs typeface="Arial" charset="0"/>
              </a:rPr>
              <a:t>queue_array</a:t>
            </a:r>
            <a:r>
              <a:rPr lang="en-US" altLang="en-US" sz="1200" dirty="0">
                <a:latin typeface="Consolas" pitchFamily="49" charset="0"/>
                <a:cs typeface="Arial" charset="0"/>
              </a:rPr>
              <a:t>[</a:t>
            </a:r>
            <a:r>
              <a:rPr lang="en-US" altLang="en-US" sz="1200" dirty="0" err="1">
                <a:latin typeface="Consolas" pitchFamily="49" charset="0"/>
                <a:cs typeface="Arial" charset="0"/>
              </a:rPr>
              <a:t>pri</a:t>
            </a:r>
            <a:r>
              <a:rPr lang="en-US" altLang="en-US" sz="1200" dirty="0">
                <a:latin typeface="Consolas" pitchFamily="49" charset="0"/>
                <a:cs typeface="Arial" charset="0"/>
              </a:rPr>
              <a:t>].empty() ) {</a:t>
            </a:r>
          </a:p>
          <a:p>
            <a:pPr>
              <a:buFont typeface="Arial" charset="0"/>
              <a:buNone/>
            </a:pPr>
            <a:r>
              <a:rPr lang="en-US" altLang="en-US" sz="1200" dirty="0">
                <a:latin typeface="Consolas" pitchFamily="49" charset="0"/>
                <a:cs typeface="Arial" charset="0"/>
              </a:rPr>
              <a:t>            return </a:t>
            </a:r>
            <a:r>
              <a:rPr lang="en-US" altLang="en-US" sz="1200" dirty="0" err="1">
                <a:latin typeface="Consolas" pitchFamily="49" charset="0"/>
                <a:cs typeface="Arial" charset="0"/>
              </a:rPr>
              <a:t>queue_array</a:t>
            </a:r>
            <a:r>
              <a:rPr lang="en-US" altLang="en-US" sz="1200" dirty="0">
                <a:latin typeface="Consolas" pitchFamily="49" charset="0"/>
                <a:cs typeface="Arial" charset="0"/>
              </a:rPr>
              <a:t>[</a:t>
            </a:r>
            <a:r>
              <a:rPr lang="en-US" altLang="en-US" sz="1200" dirty="0" err="1">
                <a:latin typeface="Consolas" pitchFamily="49" charset="0"/>
                <a:cs typeface="Arial" charset="0"/>
              </a:rPr>
              <a:t>pri</a:t>
            </a:r>
            <a:r>
              <a:rPr lang="en-US" altLang="en-US" sz="1200" dirty="0">
                <a:latin typeface="Consolas" pitchFamily="49" charset="0"/>
                <a:cs typeface="Arial" charset="0"/>
              </a:rPr>
              <a:t>].front();</a:t>
            </a:r>
          </a:p>
          <a:p>
            <a:pPr>
              <a:buFont typeface="Arial" charset="0"/>
              <a:buNone/>
            </a:pPr>
            <a:r>
              <a:rPr lang="en-US" altLang="en-US" sz="1200" dirty="0">
                <a:latin typeface="Consolas" pitchFamily="49" charset="0"/>
                <a:cs typeface="Arial" charset="0"/>
              </a:rPr>
              <a:t>        }</a:t>
            </a:r>
          </a:p>
          <a:p>
            <a:pPr>
              <a:buFont typeface="Arial" charset="0"/>
              <a:buNone/>
            </a:pPr>
            <a:r>
              <a:rPr lang="en-US" altLang="en-US" sz="1200" dirty="0">
                <a:latin typeface="Consolas" pitchFamily="49" charset="0"/>
                <a:cs typeface="Arial" charset="0"/>
              </a:rPr>
              <a:t>    }</a:t>
            </a:r>
          </a:p>
          <a:p>
            <a:pPr>
              <a:buFont typeface="Arial" charset="0"/>
              <a:buNone/>
            </a:pPr>
            <a:endParaRPr lang="en-US" altLang="en-US" sz="1200" dirty="0">
              <a:latin typeface="Consolas" pitchFamily="49" charset="0"/>
              <a:cs typeface="Arial" charset="0"/>
            </a:endParaRPr>
          </a:p>
          <a:p>
            <a:pPr>
              <a:buNone/>
            </a:pPr>
            <a:r>
              <a:rPr lang="en-US" altLang="en-US" sz="1200" dirty="0">
                <a:latin typeface="Consolas" pitchFamily="49" charset="0"/>
                <a:cs typeface="Arial" charset="0"/>
              </a:rPr>
              <a:t>    // The priority queue is empty</a:t>
            </a:r>
          </a:p>
          <a:p>
            <a:pPr>
              <a:buNone/>
            </a:pPr>
            <a:r>
              <a:rPr lang="en-US" altLang="en-US" sz="1200" dirty="0">
                <a:latin typeface="Consolas" pitchFamily="49" charset="0"/>
                <a:cs typeface="Arial" charset="0"/>
              </a:rPr>
              <a:t>    throw underflow();</a:t>
            </a:r>
          </a:p>
          <a:p>
            <a:pPr>
              <a:buFont typeface="Arial" charset="0"/>
              <a:buNone/>
            </a:pPr>
            <a:r>
              <a:rPr lang="en-US" altLang="en-US" sz="1200" dirty="0">
                <a:latin typeface="Consolas" pitchFamily="49" charset="0"/>
                <a:cs typeface="Arial" charset="0"/>
              </a:rPr>
              <a:t>}</a:t>
            </a:r>
          </a:p>
        </p:txBody>
      </p:sp>
      <p:sp>
        <p:nvSpPr>
          <p:cNvPr id="13316" name="Rectangle 3"/>
          <p:cNvSpPr txBox="1">
            <a:spLocks noChangeArrowheads="1"/>
          </p:cNvSpPr>
          <p:nvPr/>
        </p:nvSpPr>
        <p:spPr bwMode="auto">
          <a:xfrm>
            <a:off x="5170394" y="2348880"/>
            <a:ext cx="3743325" cy="3167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spcBef>
                <a:spcPct val="20000"/>
              </a:spcBef>
            </a:pPr>
            <a:r>
              <a:rPr lang="en-US" altLang="en-US" sz="1200" dirty="0">
                <a:latin typeface="Consolas" pitchFamily="49" charset="0"/>
              </a:rPr>
              <a:t>template &lt;typename Type, </a:t>
            </a:r>
            <a:r>
              <a:rPr lang="en-US" altLang="en-US" sz="1200" dirty="0" err="1">
                <a:latin typeface="Consolas" pitchFamily="49" charset="0"/>
              </a:rPr>
              <a:t>int</a:t>
            </a:r>
            <a:r>
              <a:rPr lang="en-US" altLang="en-US" sz="1200" dirty="0">
                <a:latin typeface="Consolas" pitchFamily="49" charset="0"/>
              </a:rPr>
              <a:t> M&gt;</a:t>
            </a:r>
          </a:p>
          <a:p>
            <a:pPr>
              <a:spcBef>
                <a:spcPct val="20000"/>
              </a:spcBef>
            </a:pPr>
            <a:r>
              <a:rPr lang="en-US" altLang="en-US" sz="1200" dirty="0">
                <a:latin typeface="Consolas" pitchFamily="49" charset="0"/>
              </a:rPr>
              <a:t>Type </a:t>
            </a:r>
            <a:r>
              <a:rPr lang="en-US" altLang="en-US" sz="1200" dirty="0" err="1">
                <a:latin typeface="Consolas" pitchFamily="49" charset="0"/>
              </a:rPr>
              <a:t>Multiqueue</a:t>
            </a:r>
            <a:r>
              <a:rPr lang="en-US" altLang="en-US" sz="1200" dirty="0">
                <a:latin typeface="Consolas" pitchFamily="49" charset="0"/>
              </a:rPr>
              <a:t>&lt;Type&gt;::pop() {</a:t>
            </a:r>
          </a:p>
          <a:p>
            <a:pPr>
              <a:spcBef>
                <a:spcPct val="20000"/>
              </a:spcBef>
            </a:pPr>
            <a:r>
              <a:rPr lang="en-US" altLang="en-US" sz="1200" dirty="0">
                <a:latin typeface="Consolas" pitchFamily="49" charset="0"/>
              </a:rPr>
              <a:t>    for ( </a:t>
            </a:r>
            <a:r>
              <a:rPr lang="en-US" altLang="en-US" sz="1200" dirty="0" err="1">
                <a:latin typeface="Consolas" pitchFamily="49" charset="0"/>
              </a:rPr>
              <a:t>int</a:t>
            </a:r>
            <a:r>
              <a:rPr lang="en-US" altLang="en-US" sz="1200" dirty="0">
                <a:latin typeface="Consolas" pitchFamily="49" charset="0"/>
              </a:rPr>
              <a:t> </a:t>
            </a:r>
            <a:r>
              <a:rPr lang="en-US" altLang="en-US" sz="1200" dirty="0" err="1">
                <a:latin typeface="Consolas" pitchFamily="49" charset="0"/>
              </a:rPr>
              <a:t>pri</a:t>
            </a:r>
            <a:r>
              <a:rPr lang="en-US" altLang="en-US" sz="1200" dirty="0">
                <a:latin typeface="Consolas" pitchFamily="49" charset="0"/>
              </a:rPr>
              <a:t> = 0; </a:t>
            </a:r>
            <a:r>
              <a:rPr lang="en-US" altLang="en-US" sz="1200" dirty="0" err="1">
                <a:latin typeface="Consolas" pitchFamily="49" charset="0"/>
              </a:rPr>
              <a:t>pri</a:t>
            </a:r>
            <a:r>
              <a:rPr lang="en-US" altLang="en-US" sz="1200" dirty="0">
                <a:latin typeface="Consolas" pitchFamily="49" charset="0"/>
              </a:rPr>
              <a:t> &lt; M; ++</a:t>
            </a:r>
            <a:r>
              <a:rPr lang="en-US" altLang="en-US" sz="1200" dirty="0" err="1">
                <a:latin typeface="Consolas" pitchFamily="49" charset="0"/>
              </a:rPr>
              <a:t>pri</a:t>
            </a:r>
            <a:r>
              <a:rPr lang="en-US" altLang="en-US" sz="1200" dirty="0">
                <a:latin typeface="Consolas" pitchFamily="49" charset="0"/>
              </a:rPr>
              <a:t> ) {</a:t>
            </a:r>
          </a:p>
          <a:p>
            <a:pPr>
              <a:spcBef>
                <a:spcPct val="20000"/>
              </a:spcBef>
            </a:pPr>
            <a:r>
              <a:rPr lang="en-US" altLang="en-US" sz="1200" dirty="0">
                <a:latin typeface="Consolas" pitchFamily="49" charset="0"/>
              </a:rPr>
              <a:t>        if ( !</a:t>
            </a:r>
            <a:r>
              <a:rPr lang="en-US" altLang="en-US" sz="1200" dirty="0" err="1">
                <a:latin typeface="Consolas" pitchFamily="49" charset="0"/>
              </a:rPr>
              <a:t>queue_array</a:t>
            </a:r>
            <a:r>
              <a:rPr lang="en-US" altLang="en-US" sz="1200" dirty="0">
                <a:latin typeface="Consolas" pitchFamily="49" charset="0"/>
              </a:rPr>
              <a:t>[</a:t>
            </a:r>
            <a:r>
              <a:rPr lang="en-US" altLang="en-US" sz="1200" dirty="0" err="1">
                <a:latin typeface="Consolas" pitchFamily="49" charset="0"/>
              </a:rPr>
              <a:t>pri</a:t>
            </a:r>
            <a:r>
              <a:rPr lang="en-US" altLang="en-US" sz="1200" dirty="0">
                <a:latin typeface="Consolas" pitchFamily="49" charset="0"/>
              </a:rPr>
              <a:t>].empty() ) {</a:t>
            </a:r>
          </a:p>
          <a:p>
            <a:pPr>
              <a:spcBef>
                <a:spcPct val="20000"/>
              </a:spcBef>
            </a:pPr>
            <a:r>
              <a:rPr lang="en-US" altLang="en-US" sz="1200" dirty="0">
                <a:latin typeface="Consolas" pitchFamily="49" charset="0"/>
              </a:rPr>
              <a:t>            --</a:t>
            </a:r>
            <a:r>
              <a:rPr lang="en-US" altLang="en-US" sz="1200" dirty="0" err="1">
                <a:latin typeface="Consolas" pitchFamily="49" charset="0"/>
              </a:rPr>
              <a:t>queue_size</a:t>
            </a:r>
            <a:r>
              <a:rPr lang="en-US" altLang="en-US" sz="1200" dirty="0">
                <a:latin typeface="Consolas" pitchFamily="49" charset="0"/>
              </a:rPr>
              <a:t>;</a:t>
            </a:r>
          </a:p>
          <a:p>
            <a:pPr>
              <a:spcBef>
                <a:spcPct val="20000"/>
              </a:spcBef>
            </a:pPr>
            <a:r>
              <a:rPr lang="en-US" altLang="en-US" sz="1200" dirty="0">
                <a:latin typeface="Consolas" pitchFamily="49" charset="0"/>
              </a:rPr>
              <a:t>            return </a:t>
            </a:r>
            <a:r>
              <a:rPr lang="en-US" altLang="en-US" sz="1200" dirty="0" err="1">
                <a:latin typeface="Consolas" pitchFamily="49" charset="0"/>
              </a:rPr>
              <a:t>queue_array</a:t>
            </a:r>
            <a:r>
              <a:rPr lang="en-US" altLang="en-US" sz="1200" dirty="0">
                <a:latin typeface="Consolas" pitchFamily="49" charset="0"/>
              </a:rPr>
              <a:t>[</a:t>
            </a:r>
            <a:r>
              <a:rPr lang="en-US" altLang="en-US" sz="1200" dirty="0" err="1">
                <a:latin typeface="Consolas" pitchFamily="49" charset="0"/>
              </a:rPr>
              <a:t>pri</a:t>
            </a:r>
            <a:r>
              <a:rPr lang="en-US" altLang="en-US" sz="1200" dirty="0">
                <a:latin typeface="Consolas" pitchFamily="49" charset="0"/>
              </a:rPr>
              <a:t>].pop();</a:t>
            </a:r>
          </a:p>
          <a:p>
            <a:pPr>
              <a:spcBef>
                <a:spcPct val="20000"/>
              </a:spcBef>
            </a:pPr>
            <a:r>
              <a:rPr lang="en-US" altLang="en-US" sz="1200" dirty="0">
                <a:latin typeface="Consolas" pitchFamily="49" charset="0"/>
              </a:rPr>
              <a:t>        }</a:t>
            </a:r>
          </a:p>
          <a:p>
            <a:pPr>
              <a:spcBef>
                <a:spcPct val="20000"/>
              </a:spcBef>
            </a:pPr>
            <a:r>
              <a:rPr lang="en-US" altLang="en-US" sz="1200" dirty="0">
                <a:latin typeface="Consolas" pitchFamily="49" charset="0"/>
              </a:rPr>
              <a:t>    }</a:t>
            </a:r>
          </a:p>
          <a:p>
            <a:pPr>
              <a:spcBef>
                <a:spcPct val="20000"/>
              </a:spcBef>
            </a:pPr>
            <a:endParaRPr lang="en-US" altLang="en-US" sz="1200" dirty="0">
              <a:latin typeface="Consolas" pitchFamily="49" charset="0"/>
            </a:endParaRPr>
          </a:p>
          <a:p>
            <a:pPr>
              <a:spcBef>
                <a:spcPct val="20000"/>
              </a:spcBef>
            </a:pPr>
            <a:r>
              <a:rPr lang="en-US" altLang="en-US" sz="1200" dirty="0">
                <a:latin typeface="Consolas" pitchFamily="49" charset="0"/>
              </a:rPr>
              <a:t>    // The priority queue is empty</a:t>
            </a:r>
          </a:p>
          <a:p>
            <a:pPr>
              <a:spcBef>
                <a:spcPct val="20000"/>
              </a:spcBef>
            </a:pPr>
            <a:r>
              <a:rPr lang="en-US" altLang="en-US" sz="1200" dirty="0">
                <a:latin typeface="Consolas" pitchFamily="49" charset="0"/>
              </a:rPr>
              <a:t>    throw underflow();</a:t>
            </a:r>
          </a:p>
          <a:p>
            <a:pPr>
              <a:spcBef>
                <a:spcPct val="20000"/>
              </a:spcBef>
            </a:pPr>
            <a:r>
              <a:rPr lang="en-US" altLang="en-US" sz="1200" dirty="0">
                <a:latin typeface="Consolas" pitchFamily="49" charset="0"/>
              </a:rPr>
              <a:t>}</a:t>
            </a:r>
            <a:endParaRPr lang="en-US" altLang="en-US" sz="12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1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1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1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1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1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16">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16">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31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a:latin typeface="Arial" charset="0"/>
                <a:cs typeface="Arial" charset="0"/>
              </a:rPr>
              <a:t>Multiple Queues</a:t>
            </a:r>
          </a:p>
        </p:txBody>
      </p:sp>
      <p:sp>
        <p:nvSpPr>
          <p:cNvPr id="1638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The run times are reasonable:</a:t>
            </a:r>
          </a:p>
          <a:p>
            <a:pPr lvl="1"/>
            <a:r>
              <a:rPr lang="en-US" altLang="en-US" dirty="0">
                <a:latin typeface="Arial" charset="0"/>
                <a:cs typeface="Arial" charset="0"/>
              </a:rPr>
              <a:t>Push is </a:t>
            </a:r>
            <a:r>
              <a:rPr lang="en-US" altLang="en-US" b="1" dirty="0">
                <a:latin typeface="Symbol" pitchFamily="18" charset="2"/>
                <a:cs typeface="Times New Roman" pitchFamily="18" charset="0"/>
              </a:rPr>
              <a:t>Q</a:t>
            </a:r>
            <a:r>
              <a:rPr lang="en-US" altLang="en-US" dirty="0">
                <a:latin typeface="Times New Roman" pitchFamily="18" charset="0"/>
                <a:cs typeface="Times New Roman" pitchFamily="18" charset="0"/>
              </a:rPr>
              <a:t>(1)</a:t>
            </a:r>
            <a:r>
              <a:rPr lang="en-US" altLang="en-US" dirty="0">
                <a:latin typeface="Arial" charset="0"/>
                <a:cs typeface="Arial" charset="0"/>
              </a:rPr>
              <a:t> </a:t>
            </a:r>
          </a:p>
          <a:p>
            <a:pPr lvl="1"/>
            <a:r>
              <a:rPr lang="en-US" altLang="en-US" dirty="0">
                <a:latin typeface="Arial" charset="0"/>
                <a:cs typeface="Arial" charset="0"/>
              </a:rPr>
              <a:t>Top and pop are both </a:t>
            </a:r>
            <a:r>
              <a:rPr lang="en-US" altLang="en-US" b="1" dirty="0">
                <a:latin typeface="Times New Roman" pitchFamily="18" charset="0"/>
                <a:cs typeface="Times New Roman" pitchFamily="18" charset="0"/>
              </a:rPr>
              <a:t>O</a:t>
            </a:r>
            <a:r>
              <a:rPr lang="en-US" altLang="en-US" dirty="0">
                <a:latin typeface="Times New Roman" pitchFamily="18" charset="0"/>
                <a:cs typeface="Times New Roman" pitchFamily="18" charset="0"/>
              </a:rPr>
              <a:t>(</a:t>
            </a:r>
            <a:r>
              <a:rPr lang="en-US" altLang="en-US" i="1" dirty="0">
                <a:latin typeface="Times New Roman" pitchFamily="18" charset="0"/>
                <a:cs typeface="Times New Roman" pitchFamily="18" charset="0"/>
              </a:rPr>
              <a:t>M</a:t>
            </a:r>
            <a:r>
              <a:rPr lang="en-US" altLang="en-US" dirty="0">
                <a:latin typeface="Times New Roman" pitchFamily="18" charset="0"/>
                <a:cs typeface="Times New Roman" pitchFamily="18" charset="0"/>
              </a:rPr>
              <a:t>)</a:t>
            </a:r>
            <a:r>
              <a:rPr lang="en-US" altLang="en-US" dirty="0">
                <a:latin typeface="Arial" charset="0"/>
                <a:cs typeface="Arial" charset="0"/>
              </a:rPr>
              <a:t> </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Problems:</a:t>
            </a:r>
          </a:p>
          <a:p>
            <a:pPr lvl="1"/>
            <a:r>
              <a:rPr lang="en-US" altLang="en-US" dirty="0">
                <a:latin typeface="Arial" charset="0"/>
                <a:cs typeface="Arial" charset="0"/>
              </a:rPr>
              <a:t>It restricts the range of priorities</a:t>
            </a:r>
          </a:p>
          <a:p>
            <a:pPr lvl="1"/>
            <a:r>
              <a:rPr lang="en-US" altLang="en-US" dirty="0">
                <a:latin typeface="Arial" charset="0"/>
                <a:cs typeface="Arial" charset="0"/>
              </a:rPr>
              <a:t>The memory requirement is </a:t>
            </a:r>
            <a:r>
              <a:rPr lang="en-US" altLang="en-US" b="1" dirty="0">
                <a:latin typeface="Symbol" pitchFamily="18" charset="2"/>
                <a:cs typeface="Times New Roman" pitchFamily="18" charset="0"/>
              </a:rPr>
              <a:t>Q</a:t>
            </a:r>
            <a:r>
              <a:rPr lang="en-US" altLang="en-US" dirty="0">
                <a:latin typeface="Times New Roman" pitchFamily="18" charset="0"/>
                <a:cs typeface="Times New Roman" pitchFamily="18" charset="0"/>
              </a:rPr>
              <a:t>(</a:t>
            </a:r>
            <a:r>
              <a:rPr lang="en-US" altLang="en-US" i="1" dirty="0">
                <a:latin typeface="Times New Roman" pitchFamily="18" charset="0"/>
                <a:cs typeface="Times New Roman" pitchFamily="18" charset="0"/>
              </a:rPr>
              <a:t>M</a:t>
            </a:r>
            <a:r>
              <a:rPr lang="en-US" altLang="en-US" dirty="0">
                <a:latin typeface="Times New Roman" pitchFamily="18" charset="0"/>
                <a:cs typeface="Times New Roman" pitchFamily="18" charset="0"/>
              </a:rPr>
              <a:t> + </a:t>
            </a:r>
            <a:r>
              <a:rPr lang="en-US" altLang="en-US" i="1" dirty="0">
                <a:latin typeface="Times New Roman" pitchFamily="18" charset="0"/>
                <a:cs typeface="Times New Roman" pitchFamily="18" charset="0"/>
              </a:rPr>
              <a:t>n</a:t>
            </a:r>
            <a:r>
              <a:rPr lang="en-US" altLang="en-US" dirty="0">
                <a:latin typeface="Times New Roman" pitchFamily="18" charset="0"/>
                <a:cs typeface="Times New Roman" pitchFamily="18" charset="0"/>
              </a:rPr>
              <a:t>)</a:t>
            </a:r>
            <a:endParaRPr lang="en-US" altLang="en-US" dirty="0">
              <a:latin typeface="Arial" charset="0"/>
              <a:cs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a:latin typeface="Arial" charset="0"/>
                <a:cs typeface="Arial" charset="0"/>
              </a:rPr>
              <a:t>AVL Trees</a:t>
            </a:r>
            <a:endParaRPr lang="en-US" altLang="en-US" sz="4000">
              <a:latin typeface="Arial" charset="0"/>
              <a:cs typeface="Arial" charset="0"/>
            </a:endParaRPr>
          </a:p>
        </p:txBody>
      </p:sp>
      <p:sp>
        <p:nvSpPr>
          <p:cNvPr id="1741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We could simply insert the objects into an AVL tree where the order is given by the stated priority:</a:t>
            </a:r>
          </a:p>
          <a:p>
            <a:pPr lvl="1"/>
            <a:r>
              <a:rPr lang="en-US" altLang="en-US">
                <a:latin typeface="Arial" charset="0"/>
                <a:cs typeface="Arial" charset="0"/>
              </a:rPr>
              <a:t>Insertion is </a:t>
            </a:r>
            <a:r>
              <a:rPr lang="en-US" altLang="en-US" b="1">
                <a:latin typeface="Symbol" pitchFamily="18" charset="2"/>
                <a:cs typeface="Times New Roman" pitchFamily="18" charset="0"/>
              </a:rPr>
              <a:t>Q</a:t>
            </a:r>
            <a:r>
              <a:rPr lang="en-US" altLang="en-US">
                <a:latin typeface="Times New Roman" pitchFamily="18" charset="0"/>
                <a:cs typeface="Times New Roman" pitchFamily="18" charset="0"/>
              </a:rPr>
              <a:t>(ln(</a:t>
            </a:r>
            <a:r>
              <a:rPr lang="en-US" altLang="en-US" i="1">
                <a:latin typeface="Times New Roman" pitchFamily="18" charset="0"/>
                <a:cs typeface="Times New Roman" pitchFamily="18" charset="0"/>
              </a:rPr>
              <a:t>n</a:t>
            </a:r>
            <a:r>
              <a:rPr lang="en-US" altLang="en-US">
                <a:latin typeface="Times New Roman" pitchFamily="18" charset="0"/>
                <a:cs typeface="Times New Roman" pitchFamily="18" charset="0"/>
              </a:rPr>
              <a:t>))		</a:t>
            </a:r>
            <a:r>
              <a:rPr lang="en-US" altLang="en-US" sz="1600">
                <a:latin typeface="Consolas" pitchFamily="49" charset="0"/>
                <a:cs typeface="Times New Roman" pitchFamily="18" charset="0"/>
              </a:rPr>
              <a:t>void insert( Type const &amp; );</a:t>
            </a:r>
            <a:endParaRPr lang="en-US" altLang="en-US">
              <a:latin typeface="Arial" charset="0"/>
              <a:cs typeface="Arial" charset="0"/>
            </a:endParaRPr>
          </a:p>
          <a:p>
            <a:pPr lvl="1"/>
            <a:r>
              <a:rPr lang="en-US" altLang="en-US">
                <a:latin typeface="Arial" charset="0"/>
                <a:cs typeface="Arial" charset="0"/>
              </a:rPr>
              <a:t>Top is </a:t>
            </a:r>
            <a:r>
              <a:rPr lang="en-US" altLang="en-US" b="1">
                <a:latin typeface="Symbol" pitchFamily="18" charset="2"/>
                <a:cs typeface="Times New Roman" pitchFamily="18" charset="0"/>
              </a:rPr>
              <a:t>Q</a:t>
            </a:r>
            <a:r>
              <a:rPr lang="en-US" altLang="en-US">
                <a:latin typeface="Times New Roman" pitchFamily="18" charset="0"/>
                <a:cs typeface="Times New Roman" pitchFamily="18" charset="0"/>
              </a:rPr>
              <a:t>(ln(</a:t>
            </a:r>
            <a:r>
              <a:rPr lang="en-US" altLang="en-US" i="1">
                <a:latin typeface="Times New Roman" pitchFamily="18" charset="0"/>
                <a:cs typeface="Times New Roman" pitchFamily="18" charset="0"/>
              </a:rPr>
              <a:t>n</a:t>
            </a:r>
            <a:r>
              <a:rPr lang="en-US" altLang="en-US">
                <a:latin typeface="Times New Roman" pitchFamily="18" charset="0"/>
                <a:cs typeface="Times New Roman" pitchFamily="18" charset="0"/>
              </a:rPr>
              <a:t>))		</a:t>
            </a:r>
            <a:r>
              <a:rPr lang="en-US" altLang="en-US" sz="1600">
                <a:solidFill>
                  <a:srgbClr val="000000"/>
                </a:solidFill>
                <a:latin typeface="Consolas" pitchFamily="49" charset="0"/>
                <a:cs typeface="Times New Roman" pitchFamily="18" charset="0"/>
              </a:rPr>
              <a:t>Type front();</a:t>
            </a:r>
            <a:endParaRPr lang="en-US" altLang="en-US">
              <a:latin typeface="Arial" charset="0"/>
              <a:cs typeface="Arial" charset="0"/>
            </a:endParaRPr>
          </a:p>
          <a:p>
            <a:pPr lvl="1"/>
            <a:r>
              <a:rPr lang="en-US" altLang="en-US">
                <a:latin typeface="Arial" charset="0"/>
                <a:cs typeface="Arial" charset="0"/>
              </a:rPr>
              <a:t>Remove is </a:t>
            </a:r>
            <a:r>
              <a:rPr lang="en-US" altLang="en-US" b="1">
                <a:latin typeface="Symbol" pitchFamily="18" charset="2"/>
                <a:cs typeface="Times New Roman" pitchFamily="18" charset="0"/>
              </a:rPr>
              <a:t>Q</a:t>
            </a:r>
            <a:r>
              <a:rPr lang="en-US" altLang="en-US">
                <a:latin typeface="Times New Roman" pitchFamily="18" charset="0"/>
                <a:cs typeface="Times New Roman" pitchFamily="18" charset="0"/>
              </a:rPr>
              <a:t>(ln(</a:t>
            </a:r>
            <a:r>
              <a:rPr lang="en-US" altLang="en-US" i="1">
                <a:latin typeface="Times New Roman" pitchFamily="18" charset="0"/>
                <a:cs typeface="Times New Roman" pitchFamily="18" charset="0"/>
              </a:rPr>
              <a:t>n</a:t>
            </a:r>
            <a:r>
              <a:rPr lang="en-US" altLang="en-US">
                <a:latin typeface="Times New Roman" pitchFamily="18" charset="0"/>
                <a:cs typeface="Times New Roman" pitchFamily="18" charset="0"/>
              </a:rPr>
              <a:t>))</a:t>
            </a:r>
            <a:r>
              <a:rPr lang="en-US" altLang="en-US">
                <a:solidFill>
                  <a:srgbClr val="000000"/>
                </a:solidFill>
                <a:latin typeface="Times New Roman" pitchFamily="18" charset="0"/>
                <a:cs typeface="Times New Roman" pitchFamily="18" charset="0"/>
              </a:rPr>
              <a:t> 		</a:t>
            </a:r>
            <a:r>
              <a:rPr lang="en-US" altLang="en-US" sz="1600">
                <a:solidFill>
                  <a:srgbClr val="000000"/>
                </a:solidFill>
                <a:latin typeface="Consolas" pitchFamily="49" charset="0"/>
                <a:cs typeface="Times New Roman" pitchFamily="18" charset="0"/>
              </a:rPr>
              <a:t>bool remove( front() );</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There is significant overhead for maintaining both the tree and the corresponding balance</a:t>
            </a:r>
          </a:p>
          <a:p>
            <a:pPr lvl="1"/>
            <a:endParaRPr lang="en-US" altLang="en-US">
              <a:latin typeface="Arial" charset="0"/>
              <a:cs typeface="Arial" charset="0"/>
            </a:endParaRPr>
          </a:p>
          <a:p>
            <a:pPr lvl="1"/>
            <a:endParaRPr lang="en-US" altLang="en-US">
              <a:latin typeface="Arial" charset="0"/>
              <a:cs typeface="Arial"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dirty="0">
                <a:latin typeface="Arial" charset="0"/>
                <a:cs typeface="Arial" charset="0"/>
              </a:rPr>
              <a:t>Heaps</a:t>
            </a:r>
            <a:endParaRPr lang="en-US" altLang="en-US" sz="4400" dirty="0">
              <a:latin typeface="Arial" charset="0"/>
              <a:cs typeface="Arial" charset="0"/>
            </a:endParaRPr>
          </a:p>
        </p:txBody>
      </p:sp>
      <p:sp>
        <p:nvSpPr>
          <p:cNvPr id="1843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Can we do better?</a:t>
            </a:r>
          </a:p>
          <a:p>
            <a:pPr>
              <a:buFont typeface="Arial" charset="0"/>
              <a:buNone/>
            </a:pPr>
            <a:r>
              <a:rPr lang="en-US" altLang="en-US" dirty="0">
                <a:latin typeface="Arial" charset="0"/>
                <a:cs typeface="Arial" charset="0"/>
              </a:rPr>
              <a:t>	We need a </a:t>
            </a:r>
            <a:r>
              <a:rPr lang="en-US" altLang="en-US" i="1" dirty="0">
                <a:latin typeface="Arial" charset="0"/>
                <a:cs typeface="Arial" charset="0"/>
              </a:rPr>
              <a:t>heap</a:t>
            </a:r>
          </a:p>
          <a:p>
            <a:pPr lvl="1"/>
            <a:r>
              <a:rPr lang="en-US" altLang="en-US" dirty="0">
                <a:latin typeface="Arial" charset="0"/>
                <a:cs typeface="Arial" charset="0"/>
              </a:rPr>
              <a:t>A tree with the top object at the root</a:t>
            </a:r>
          </a:p>
          <a:p>
            <a:pPr lvl="1"/>
            <a:r>
              <a:rPr lang="en-US" altLang="en-US" dirty="0">
                <a:latin typeface="Arial" charset="0"/>
                <a:cs typeface="Arial" charset="0"/>
              </a:rPr>
              <a:t>We will look at </a:t>
            </a:r>
            <a:r>
              <a:rPr lang="en-US" altLang="en-US" dirty="0">
                <a:solidFill>
                  <a:srgbClr val="FF0000"/>
                </a:solidFill>
                <a:latin typeface="Arial" charset="0"/>
                <a:cs typeface="Arial" charset="0"/>
              </a:rPr>
              <a:t>binary heaps</a:t>
            </a:r>
          </a:p>
          <a:p>
            <a:pPr lvl="1"/>
            <a:r>
              <a:rPr lang="en-US" altLang="en-US" dirty="0">
                <a:latin typeface="Arial" charset="0"/>
                <a:cs typeface="Arial" charset="0"/>
              </a:rPr>
              <a:t>Numerous other heaps exists:</a:t>
            </a:r>
          </a:p>
          <a:p>
            <a:pPr lvl="2"/>
            <a:r>
              <a:rPr lang="en-US" altLang="en-US" i="1" dirty="0">
                <a:latin typeface="Times New Roman" pitchFamily="18" charset="0"/>
                <a:cs typeface="Arial" charset="0"/>
              </a:rPr>
              <a:t>d</a:t>
            </a:r>
            <a:r>
              <a:rPr lang="en-US" altLang="en-US" dirty="0">
                <a:latin typeface="Arial" charset="0"/>
                <a:cs typeface="Arial" charset="0"/>
              </a:rPr>
              <a:t>-</a:t>
            </a:r>
            <a:r>
              <a:rPr lang="en-US" altLang="en-US" dirty="0" err="1">
                <a:latin typeface="Arial" charset="0"/>
                <a:cs typeface="Arial" charset="0"/>
              </a:rPr>
              <a:t>ary</a:t>
            </a:r>
            <a:r>
              <a:rPr lang="en-US" altLang="en-US" dirty="0">
                <a:latin typeface="Arial" charset="0"/>
                <a:cs typeface="Arial" charset="0"/>
              </a:rPr>
              <a:t> heaps</a:t>
            </a:r>
          </a:p>
          <a:p>
            <a:pPr lvl="2"/>
            <a:r>
              <a:rPr lang="en-US" altLang="en-US" dirty="0">
                <a:latin typeface="Arial" charset="0"/>
                <a:cs typeface="Arial" charset="0"/>
              </a:rPr>
              <a:t>Leftist heaps</a:t>
            </a:r>
          </a:p>
          <a:p>
            <a:pPr lvl="2"/>
            <a:r>
              <a:rPr lang="en-US" altLang="en-US" dirty="0">
                <a:latin typeface="Arial" charset="0"/>
                <a:cs typeface="Arial" charset="0"/>
              </a:rPr>
              <a:t>Skew heaps</a:t>
            </a:r>
          </a:p>
          <a:p>
            <a:pPr lvl="2"/>
            <a:r>
              <a:rPr lang="en-US" altLang="en-US" dirty="0">
                <a:latin typeface="Arial" charset="0"/>
                <a:cs typeface="Arial" charset="0"/>
              </a:rPr>
              <a:t>Binomial heaps</a:t>
            </a:r>
          </a:p>
          <a:p>
            <a:pPr lvl="2"/>
            <a:r>
              <a:rPr lang="en-US" altLang="en-US" dirty="0">
                <a:latin typeface="Arial" charset="0"/>
                <a:cs typeface="Arial" charset="0"/>
              </a:rPr>
              <a:t>Fibonacci heaps </a:t>
            </a:r>
          </a:p>
          <a:p>
            <a:pPr lvl="2"/>
            <a:r>
              <a:rPr lang="en-US" altLang="en-US" dirty="0">
                <a:latin typeface="Arial" charset="0"/>
                <a:cs typeface="Arial" charset="0"/>
              </a:rPr>
              <a:t>Bi-parental heaps</a:t>
            </a:r>
          </a:p>
          <a:p>
            <a:pPr lvl="2"/>
            <a:endParaRPr lang="en-US" altLang="en-US" dirty="0">
              <a:latin typeface="Arial" charset="0"/>
              <a:cs typeface="Arial" charset="0"/>
            </a:endParaRPr>
          </a:p>
        </p:txBody>
      </p:sp>
      <p:pic>
        <p:nvPicPr>
          <p:cNvPr id="18436" name="Picture 5" descr="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072" y="3284984"/>
            <a:ext cx="27432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p:txBody>
          <a:bodyPr/>
          <a:lstStyle/>
          <a:p>
            <a:r>
              <a:rPr lang="en-US" altLang="en-US" sz="3200">
                <a:latin typeface="Arial" charset="0"/>
                <a:cs typeface="Arial" charset="0"/>
              </a:rPr>
              <a:t>Summary</a:t>
            </a:r>
            <a:endParaRPr lang="en-US" altLang="en-US" sz="4000">
              <a:latin typeface="Arial" charset="0"/>
              <a:cs typeface="Arial" charset="0"/>
            </a:endParaRPr>
          </a:p>
        </p:txBody>
      </p:sp>
      <p:sp>
        <p:nvSpPr>
          <p:cNvPr id="19459" name="Rectangle 3"/>
          <p:cNvSpPr>
            <a:spLocks noGrp="1" noChangeArrowheads="1"/>
          </p:cNvSpPr>
          <p:nvPr>
            <p:ph type="body" idx="4294967295"/>
          </p:nvPr>
        </p:nvSpPr>
        <p:spPr/>
        <p:txBody>
          <a:bodyPr/>
          <a:lstStyle/>
          <a:p>
            <a:pPr>
              <a:buFont typeface="Arial" charset="0"/>
              <a:buNone/>
            </a:pPr>
            <a:r>
              <a:rPr lang="en-US" altLang="en-US">
                <a:latin typeface="Arial" charset="0"/>
                <a:cs typeface="Arial" charset="0"/>
              </a:rPr>
              <a:t>	This topic:</a:t>
            </a:r>
          </a:p>
          <a:p>
            <a:pPr lvl="1"/>
            <a:r>
              <a:rPr lang="en-US" altLang="en-US">
                <a:latin typeface="Arial" charset="0"/>
                <a:cs typeface="Arial" charset="0"/>
              </a:rPr>
              <a:t>Introduced priority queues</a:t>
            </a:r>
          </a:p>
          <a:p>
            <a:pPr lvl="1"/>
            <a:r>
              <a:rPr lang="en-US" altLang="en-US">
                <a:latin typeface="Arial" charset="0"/>
                <a:cs typeface="Arial" charset="0"/>
              </a:rPr>
              <a:t>Considered two obvious implementations:</a:t>
            </a:r>
          </a:p>
          <a:p>
            <a:pPr lvl="2"/>
            <a:r>
              <a:rPr lang="en-US" altLang="en-US">
                <a:latin typeface="Arial" charset="0"/>
                <a:cs typeface="Arial" charset="0"/>
              </a:rPr>
              <a:t>Arrays of queues</a:t>
            </a:r>
          </a:p>
          <a:p>
            <a:pPr lvl="2"/>
            <a:r>
              <a:rPr lang="en-US" altLang="en-US">
                <a:latin typeface="Arial" charset="0"/>
                <a:cs typeface="Arial" charset="0"/>
              </a:rPr>
              <a:t>AVL trees</a:t>
            </a:r>
          </a:p>
          <a:p>
            <a:pPr lvl="1"/>
            <a:r>
              <a:rPr lang="en-US" altLang="en-US">
                <a:latin typeface="Arial" charset="0"/>
                <a:cs typeface="Arial" charset="0"/>
              </a:rPr>
              <a:t>Discussed the run times and claimed that a variation of a tree, a heap, can do better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FontTx/>
              <a:buNone/>
              <a:defRPr/>
            </a:pPr>
            <a:r>
              <a:rPr lang="en-US" sz="1400" dirty="0">
                <a:latin typeface="Arial" charset="0"/>
                <a:cs typeface="Arial" charset="0"/>
              </a:rPr>
              <a:t>	</a:t>
            </a:r>
            <a:r>
              <a:rPr lang="en-US" sz="1400" dirty="0" err="1">
                <a:latin typeface="Arial" charset="0"/>
                <a:cs typeface="Arial" charset="0"/>
              </a:rPr>
              <a:t>Cormen</a:t>
            </a:r>
            <a:r>
              <a:rPr lang="en-US" sz="1400" dirty="0">
                <a:latin typeface="Arial" charset="0"/>
                <a:cs typeface="Arial" charset="0"/>
              </a:rPr>
              <a:t>, </a:t>
            </a:r>
            <a:r>
              <a:rPr lang="en-US" sz="1400" dirty="0" err="1">
                <a:latin typeface="Arial" charset="0"/>
                <a:cs typeface="Arial" charset="0"/>
              </a:rPr>
              <a:t>Leiserson</a:t>
            </a:r>
            <a:r>
              <a:rPr lang="en-US" sz="1400" dirty="0">
                <a:latin typeface="Arial" charset="0"/>
                <a:cs typeface="Arial" charset="0"/>
              </a:rPr>
              <a:t>, </a:t>
            </a:r>
            <a:r>
              <a:rPr lang="en-US" sz="1400" dirty="0" err="1">
                <a:latin typeface="Arial" charset="0"/>
                <a:cs typeface="Arial" charset="0"/>
              </a:rPr>
              <a:t>Rivest</a:t>
            </a:r>
            <a:r>
              <a:rPr lang="en-US" sz="1400" dirty="0">
                <a:latin typeface="Arial" charset="0"/>
                <a:cs typeface="Arial" charset="0"/>
              </a:rPr>
              <a:t> and Stein,</a:t>
            </a:r>
            <a:br>
              <a:rPr lang="en-US" sz="1400" dirty="0">
                <a:latin typeface="Arial" charset="0"/>
                <a:cs typeface="Arial" charset="0"/>
              </a:rPr>
            </a:br>
            <a:r>
              <a:rPr lang="en-US" sz="1400" i="1" dirty="0">
                <a:latin typeface="Arial" charset="0"/>
                <a:cs typeface="Arial" charset="0"/>
              </a:rPr>
              <a:t>Introduction to Algorithms</a:t>
            </a:r>
            <a:r>
              <a:rPr lang="en-US" sz="1400" dirty="0">
                <a:latin typeface="Arial" charset="0"/>
                <a:cs typeface="Arial" charset="0"/>
              </a:rPr>
              <a:t>, The MIT Press, 2001, §6.5, pp.138-44.</a:t>
            </a:r>
          </a:p>
          <a:p>
            <a:pPr marL="533400" indent="-533400">
              <a:buFontTx/>
              <a:buNone/>
              <a:defRPr/>
            </a:pPr>
            <a:endParaRPr lang="en-US" sz="1400" dirty="0">
              <a:latin typeface="Arial" charset="0"/>
              <a:cs typeface="Arial" charset="0"/>
            </a:endParaRPr>
          </a:p>
          <a:p>
            <a:pPr marL="533400" indent="-533400">
              <a:buFontTx/>
              <a:buNone/>
              <a:defRPr/>
            </a:pPr>
            <a:r>
              <a:rPr lang="en-US" sz="1400" dirty="0">
                <a:latin typeface="Arial" charset="0"/>
                <a:cs typeface="Arial" charset="0"/>
              </a:rPr>
              <a:t>	Mark A. Weiss,</a:t>
            </a:r>
            <a:br>
              <a:rPr lang="en-US" sz="1400" dirty="0">
                <a:latin typeface="Arial" charset="0"/>
                <a:cs typeface="Arial" charset="0"/>
              </a:rPr>
            </a:br>
            <a:r>
              <a:rPr lang="en-US" sz="1400" i="1" dirty="0">
                <a:latin typeface="Arial" charset="0"/>
                <a:cs typeface="Arial" charset="0"/>
              </a:rPr>
              <a:t>Data Structures and Algorithm Analysis in C++</a:t>
            </a:r>
            <a:r>
              <a:rPr lang="en-US" sz="1400" dirty="0">
                <a:latin typeface="Arial" charset="0"/>
                <a:cs typeface="Arial" charset="0"/>
              </a:rPr>
              <a:t>, 3</a:t>
            </a:r>
            <a:r>
              <a:rPr lang="en-US" sz="1400" baseline="30000" dirty="0">
                <a:latin typeface="Arial" charset="0"/>
                <a:cs typeface="Arial" charset="0"/>
              </a:rPr>
              <a:t>rd</a:t>
            </a:r>
            <a:r>
              <a:rPr lang="en-US" sz="1400" dirty="0">
                <a:latin typeface="Arial" charset="0"/>
                <a:cs typeface="Arial" charset="0"/>
              </a:rPr>
              <a:t> Ed., Addison Wesley, 2006, Ch.6, p.213.</a:t>
            </a:r>
          </a:p>
          <a:p>
            <a:pPr marL="533400" indent="-533400">
              <a:buFontTx/>
              <a:buNone/>
              <a:defRPr/>
            </a:pPr>
            <a:endParaRPr lang="en-US" sz="1400" dirty="0">
              <a:latin typeface="Arial" charset="0"/>
              <a:cs typeface="Arial" charset="0"/>
            </a:endParaRPr>
          </a:p>
          <a:p>
            <a:pPr marL="533400" indent="-533400">
              <a:buFontTx/>
              <a:buNone/>
              <a:defRPr/>
            </a:pPr>
            <a:r>
              <a:rPr lang="en-US" sz="1400" dirty="0">
                <a:latin typeface="Arial" charset="0"/>
                <a:cs typeface="Arial" charset="0"/>
              </a:rPr>
              <a:t>	</a:t>
            </a:r>
            <a:r>
              <a:rPr lang="en-US" sz="1400" dirty="0" err="1">
                <a:latin typeface="Arial" charset="0"/>
                <a:cs typeface="Arial" charset="0"/>
              </a:rPr>
              <a:t>Joh</a:t>
            </a:r>
            <a:r>
              <a:rPr lang="en-US" sz="1400" dirty="0">
                <a:latin typeface="Arial" charset="0"/>
                <a:cs typeface="Arial" charset="0"/>
              </a:rPr>
              <a:t> Kleinberg and Eva </a:t>
            </a:r>
            <a:r>
              <a:rPr lang="en-US" sz="1400" dirty="0" err="1">
                <a:latin typeface="Arial" charset="0"/>
                <a:cs typeface="Arial" charset="0"/>
              </a:rPr>
              <a:t>Tardos</a:t>
            </a:r>
            <a:r>
              <a:rPr lang="en-US" sz="1400" dirty="0">
                <a:latin typeface="Arial" charset="0"/>
                <a:cs typeface="Arial" charset="0"/>
              </a:rPr>
              <a:t>,</a:t>
            </a:r>
          </a:p>
          <a:p>
            <a:pPr marL="533400" indent="-533400">
              <a:buFontTx/>
              <a:buNone/>
              <a:defRPr/>
            </a:pPr>
            <a:r>
              <a:rPr lang="en-US" sz="1400" dirty="0">
                <a:latin typeface="Arial" charset="0"/>
                <a:cs typeface="Arial" charset="0"/>
              </a:rPr>
              <a:t>	Algorithm Design, Pearson, 2006, §2.5, pp.57-65.</a:t>
            </a:r>
          </a:p>
          <a:p>
            <a:pPr marL="533400" indent="-533400">
              <a:buFont typeface="Arial" charset="0"/>
              <a:buNone/>
              <a:defRPr/>
            </a:pPr>
            <a:endParaRPr lang="en-US" sz="1400" dirty="0">
              <a:solidFill>
                <a:prstClr val="black"/>
              </a:solidFill>
              <a:latin typeface="Arial" charset="0"/>
              <a:cs typeface="Arial" charset="0"/>
            </a:endParaRPr>
          </a:p>
          <a:p>
            <a:pPr marL="533400" indent="-533400">
              <a:buFont typeface="Arial" charset="0"/>
              <a:buNone/>
              <a:defRPr/>
            </a:pPr>
            <a:r>
              <a:rPr lang="en-US" sz="1400" dirty="0">
                <a:solidFill>
                  <a:prstClr val="black"/>
                </a:solidFill>
                <a:latin typeface="Arial" charset="0"/>
                <a:cs typeface="Arial" charset="0"/>
              </a:rPr>
              <a:t>	Elliot B. </a:t>
            </a:r>
            <a:r>
              <a:rPr lang="en-US" sz="1400" dirty="0" err="1">
                <a:solidFill>
                  <a:prstClr val="black"/>
                </a:solidFill>
                <a:latin typeface="Arial" charset="0"/>
                <a:cs typeface="Arial" charset="0"/>
              </a:rPr>
              <a:t>Koffman</a:t>
            </a:r>
            <a:r>
              <a:rPr lang="en-US" sz="1400" dirty="0">
                <a:solidFill>
                  <a:prstClr val="black"/>
                </a:solidFill>
                <a:latin typeface="Arial" charset="0"/>
                <a:cs typeface="Arial" charset="0"/>
              </a:rPr>
              <a:t> and Paul A.T. Wolfgang,</a:t>
            </a:r>
          </a:p>
          <a:p>
            <a:pPr marL="533400" indent="-533400">
              <a:buFont typeface="Arial" charset="0"/>
              <a:buNone/>
              <a:defRPr/>
            </a:pPr>
            <a:r>
              <a:rPr lang="en-US" sz="1400" dirty="0">
                <a:solidFill>
                  <a:prstClr val="black"/>
                </a:solidFill>
                <a:latin typeface="Arial" charset="0"/>
                <a:cs typeface="Arial" charset="0"/>
              </a:rPr>
              <a:t>	</a:t>
            </a:r>
            <a:r>
              <a:rPr lang="en-US" sz="1400" i="1" dirty="0">
                <a:solidFill>
                  <a:prstClr val="black"/>
                </a:solidFill>
                <a:latin typeface="Arial" charset="0"/>
                <a:cs typeface="Arial" charset="0"/>
              </a:rPr>
              <a:t>Objects, Abstractions, Data Structures and Design using C++</a:t>
            </a:r>
            <a:r>
              <a:rPr lang="en-US" sz="1400" dirty="0">
                <a:solidFill>
                  <a:prstClr val="black"/>
                </a:solidFill>
                <a:latin typeface="Arial" charset="0"/>
                <a:cs typeface="Arial" charset="0"/>
              </a:rPr>
              <a:t>, Wiley, 2006, </a:t>
            </a:r>
            <a:r>
              <a:rPr lang="en-US" sz="1400" dirty="0">
                <a:latin typeface="Arial" charset="0"/>
                <a:cs typeface="Arial" charset="0"/>
              </a:rPr>
              <a:t>§8.5, pp.489-96</a:t>
            </a:r>
            <a:endParaRPr lang="en-US" sz="1400" dirty="0">
              <a:solidFill>
                <a:prstClr val="black"/>
              </a:solidFill>
              <a:latin typeface="Arial" charset="0"/>
              <a:cs typeface="Arial" charset="0"/>
            </a:endParaRPr>
          </a:p>
          <a:p>
            <a:pPr marL="533400" indent="-533400">
              <a:buFontTx/>
              <a:buNone/>
              <a:defRPr/>
            </a:pPr>
            <a:endParaRPr lang="en-US" sz="1600" dirty="0">
              <a:latin typeface="Arial" charset="0"/>
              <a:cs typeface="Arial" charset="0"/>
            </a:endParaRPr>
          </a:p>
          <a:p>
            <a:pPr marL="533400" indent="-533400" algn="just">
              <a:buFont typeface="Arial" charset="0"/>
              <a:buNone/>
              <a:defRPr/>
            </a:pPr>
            <a:r>
              <a:rPr lang="en-US" sz="1400" dirty="0">
                <a:solidFill>
                  <a:schemeClr val="tx1">
                    <a:lumMod val="65000"/>
                    <a:lumOff val="35000"/>
                  </a:schemeClr>
                </a:solidFill>
                <a:latin typeface="Arial" charset="0"/>
                <a:cs typeface="Arial" charset="0"/>
              </a:rPr>
              <a:t>	These slides are provided for the ECE 250</a:t>
            </a:r>
            <a:r>
              <a:rPr lang="en-US" sz="1400" i="1" dirty="0">
                <a:solidFill>
                  <a:schemeClr val="tx1">
                    <a:lumMod val="65000"/>
                    <a:lumOff val="35000"/>
                  </a:schemeClr>
                </a:solidFill>
                <a:latin typeface="Arial" charset="0"/>
                <a:cs typeface="Arial" charset="0"/>
              </a:rPr>
              <a:t> Algorithms and Data Structures</a:t>
            </a:r>
            <a:r>
              <a:rPr lang="en-US" sz="1400" dirty="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t>Priority queue</a:t>
            </a:r>
          </a:p>
          <a:p>
            <a:r>
              <a:rPr lang="en-US" altLang="zh-CN" dirty="0"/>
              <a:t>Binary heap</a:t>
            </a:r>
          </a:p>
          <a:p>
            <a:r>
              <a:rPr lang="en-US" altLang="zh-CN" dirty="0"/>
              <a:t>Heapsort</a:t>
            </a:r>
            <a:endParaRPr lang="zh-CN" altLang="en-US" dirty="0"/>
          </a:p>
        </p:txBody>
      </p:sp>
    </p:spTree>
    <p:extLst>
      <p:ext uri="{BB962C8B-B14F-4D97-AF65-F5344CB8AC3E}">
        <p14:creationId xmlns:p14="http://schemas.microsoft.com/office/powerpoint/2010/main" val="1398586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t>Priority queue</a:t>
            </a:r>
          </a:p>
          <a:p>
            <a:r>
              <a:rPr lang="en-US" altLang="zh-CN" dirty="0">
                <a:solidFill>
                  <a:srgbClr val="FF0000"/>
                </a:solidFill>
              </a:rPr>
              <a:t>Binary heap</a:t>
            </a:r>
          </a:p>
          <a:p>
            <a:r>
              <a:rPr lang="en-US" altLang="zh-CN" dirty="0"/>
              <a:t>Heapsort</a:t>
            </a:r>
            <a:endParaRPr lang="zh-CN" altLang="en-US" dirty="0"/>
          </a:p>
          <a:p>
            <a:endParaRPr lang="zh-CN" altLang="en-US" dirty="0">
              <a:solidFill>
                <a:srgbClr val="FF0000"/>
              </a:solidFill>
            </a:endParaRPr>
          </a:p>
        </p:txBody>
      </p:sp>
    </p:spTree>
    <p:extLst>
      <p:ext uri="{BB962C8B-B14F-4D97-AF65-F5344CB8AC3E}">
        <p14:creationId xmlns:p14="http://schemas.microsoft.com/office/powerpoint/2010/main" val="4154545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a:latin typeface="Arial" charset="0"/>
                <a:cs typeface="Arial" charset="0"/>
              </a:rPr>
              <a:t>Outline</a:t>
            </a:r>
            <a:endParaRPr lang="en-US" altLang="en-US" sz="4400">
              <a:latin typeface="Arial" charset="0"/>
              <a:cs typeface="Arial" charset="0"/>
            </a:endParaRPr>
          </a:p>
        </p:txBody>
      </p:sp>
      <p:sp>
        <p:nvSpPr>
          <p:cNvPr id="512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In this topic, we will:</a:t>
            </a:r>
          </a:p>
          <a:p>
            <a:pPr lvl="1"/>
            <a:r>
              <a:rPr lang="en-US" altLang="en-US">
                <a:latin typeface="Arial" charset="0"/>
                <a:cs typeface="Arial" charset="0"/>
              </a:rPr>
              <a:t>Define a binary min-heap</a:t>
            </a:r>
          </a:p>
          <a:p>
            <a:pPr lvl="1"/>
            <a:r>
              <a:rPr lang="en-US" altLang="en-US">
                <a:latin typeface="Arial" charset="0"/>
                <a:cs typeface="Arial" charset="0"/>
              </a:rPr>
              <a:t>Look at some examples</a:t>
            </a:r>
          </a:p>
          <a:p>
            <a:pPr lvl="1"/>
            <a:r>
              <a:rPr lang="en-US" altLang="en-US">
                <a:latin typeface="Arial" charset="0"/>
                <a:cs typeface="Arial" charset="0"/>
              </a:rPr>
              <a:t>Operations on heaps:</a:t>
            </a:r>
          </a:p>
          <a:p>
            <a:pPr lvl="2"/>
            <a:r>
              <a:rPr lang="en-US" altLang="en-US">
                <a:latin typeface="Arial" charset="0"/>
                <a:cs typeface="Arial" charset="0"/>
              </a:rPr>
              <a:t>Top</a:t>
            </a:r>
          </a:p>
          <a:p>
            <a:pPr lvl="2"/>
            <a:r>
              <a:rPr lang="en-US" altLang="en-US">
                <a:latin typeface="Arial" charset="0"/>
                <a:cs typeface="Arial" charset="0"/>
              </a:rPr>
              <a:t>Pop</a:t>
            </a:r>
          </a:p>
          <a:p>
            <a:pPr lvl="2"/>
            <a:r>
              <a:rPr lang="en-US" altLang="en-US">
                <a:latin typeface="Arial" charset="0"/>
                <a:cs typeface="Arial" charset="0"/>
              </a:rPr>
              <a:t>Push</a:t>
            </a:r>
          </a:p>
          <a:p>
            <a:pPr lvl="1"/>
            <a:r>
              <a:rPr lang="en-US" altLang="en-US">
                <a:latin typeface="Arial" charset="0"/>
                <a:cs typeface="Arial" charset="0"/>
              </a:rPr>
              <a:t>An array representation of heaps</a:t>
            </a:r>
          </a:p>
          <a:p>
            <a:pPr lvl="1"/>
            <a:r>
              <a:rPr lang="en-US" altLang="en-US">
                <a:latin typeface="Arial" charset="0"/>
                <a:cs typeface="Arial" charset="0"/>
              </a:rPr>
              <a:t>Define a binary max-heap</a:t>
            </a:r>
          </a:p>
          <a:p>
            <a:pPr lvl="1"/>
            <a:r>
              <a:rPr lang="en-US" altLang="en-US">
                <a:latin typeface="Arial" charset="0"/>
                <a:cs typeface="Arial" charset="0"/>
              </a:rPr>
              <a:t>Using binary heaps as priority queues</a:t>
            </a:r>
          </a:p>
        </p:txBody>
      </p:sp>
    </p:spTree>
    <p:extLst>
      <p:ext uri="{BB962C8B-B14F-4D97-AF65-F5344CB8AC3E}">
        <p14:creationId xmlns:p14="http://schemas.microsoft.com/office/powerpoint/2010/main" val="4010976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a:latin typeface="Arial" charset="0"/>
                <a:cs typeface="Arial" charset="0"/>
              </a:rPr>
              <a:t>Definition</a:t>
            </a:r>
            <a:endParaRPr lang="en-US" altLang="en-US" sz="4400" dirty="0">
              <a:latin typeface="Arial" charset="0"/>
              <a:cs typeface="Arial" charset="0"/>
            </a:endParaRPr>
          </a:p>
        </p:txBody>
      </p:sp>
      <p:sp>
        <p:nvSpPr>
          <p:cNvPr id="614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A non-empty tree is a min-heap if</a:t>
            </a:r>
          </a:p>
          <a:p>
            <a:pPr lvl="1"/>
            <a:r>
              <a:rPr lang="en-US" altLang="en-US" dirty="0">
                <a:latin typeface="Arial" charset="0"/>
                <a:cs typeface="Arial" charset="0"/>
              </a:rPr>
              <a:t>The key associated with the root is less than or equal to the keys associated with the sub-trees (if any)</a:t>
            </a:r>
          </a:p>
          <a:p>
            <a:pPr lvl="1"/>
            <a:r>
              <a:rPr lang="en-US" altLang="en-US" dirty="0">
                <a:latin typeface="Arial" charset="0"/>
                <a:cs typeface="Arial" charset="0"/>
              </a:rPr>
              <a:t>The sub-trees (if any) are also min-heaps</a:t>
            </a:r>
          </a:p>
          <a:p>
            <a:pPr lvl="1"/>
            <a:endParaRPr lang="en-US" altLang="en-US" dirty="0">
              <a:latin typeface="Arial" charset="0"/>
              <a:cs typeface="Arial" charset="0"/>
            </a:endParaRPr>
          </a:p>
          <a:p>
            <a:pPr lvl="1"/>
            <a:endParaRPr lang="en-US" altLang="en-US" dirty="0">
              <a:latin typeface="Arial" charset="0"/>
              <a:cs typeface="Arial" charset="0"/>
            </a:endParaRPr>
          </a:p>
          <a:p>
            <a:pPr lvl="1"/>
            <a:endParaRPr lang="en-US" altLang="en-US" dirty="0">
              <a:latin typeface="Arial" charset="0"/>
              <a:cs typeface="Arial" charset="0"/>
            </a:endParaRPr>
          </a:p>
          <a:p>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a:t>
            </a:r>
          </a:p>
        </p:txBody>
      </p:sp>
      <p:pic>
        <p:nvPicPr>
          <p:cNvPr id="6148" name="Picture 6" descr="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975" y="3214290"/>
            <a:ext cx="4173538" cy="136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689200" y="4979074"/>
            <a:ext cx="5475088" cy="707886"/>
          </a:xfrm>
          <a:prstGeom prst="rect">
            <a:avLst/>
          </a:prstGeom>
        </p:spPr>
        <p:txBody>
          <a:bodyPr wrap="square">
            <a:spAutoFit/>
          </a:bodyPr>
          <a:lstStyle/>
          <a:p>
            <a:pPr lvl="1"/>
            <a:r>
              <a:rPr lang="en-US" altLang="en-US" sz="2000" i="1" dirty="0"/>
              <a:t>There is no other relationship between the elements in the subtrees!</a:t>
            </a:r>
          </a:p>
        </p:txBody>
      </p:sp>
    </p:spTree>
    <p:extLst>
      <p:ext uri="{BB962C8B-B14F-4D97-AF65-F5344CB8AC3E}">
        <p14:creationId xmlns:p14="http://schemas.microsoft.com/office/powerpoint/2010/main" val="1525624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a:latin typeface="Arial" charset="0"/>
                <a:cs typeface="Arial" charset="0"/>
              </a:rPr>
              <a:t>Example</a:t>
            </a:r>
          </a:p>
        </p:txBody>
      </p:sp>
      <p:sp>
        <p:nvSpPr>
          <p:cNvPr id="819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This is a (</a:t>
            </a:r>
            <a:r>
              <a:rPr lang="en-US" altLang="en-US" i="1" dirty="0">
                <a:latin typeface="Arial" charset="0"/>
                <a:cs typeface="Arial" charset="0"/>
              </a:rPr>
              <a:t>naive</a:t>
            </a:r>
            <a:r>
              <a:rPr lang="en-US" altLang="en-US" dirty="0">
                <a:latin typeface="Arial" charset="0"/>
                <a:cs typeface="Arial" charset="0"/>
              </a:rPr>
              <a:t>) binary min-heap:</a:t>
            </a:r>
          </a:p>
        </p:txBody>
      </p:sp>
      <p:pic>
        <p:nvPicPr>
          <p:cNvPr id="8196" name="Picture 4" descr="heap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388" y="2636838"/>
            <a:ext cx="3451225"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0493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a:latin typeface="Arial" charset="0"/>
                <a:cs typeface="Arial" charset="0"/>
              </a:rPr>
              <a:t>Example</a:t>
            </a:r>
          </a:p>
        </p:txBody>
      </p:sp>
      <p:sp>
        <p:nvSpPr>
          <p:cNvPr id="921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Adding colour, we observe </a:t>
            </a:r>
          </a:p>
          <a:p>
            <a:pPr lvl="1"/>
            <a:r>
              <a:rPr lang="en-US" altLang="en-US">
                <a:latin typeface="Arial" charset="0"/>
                <a:cs typeface="Arial" charset="0"/>
              </a:rPr>
              <a:t>The left subtree has the smallest (</a:t>
            </a:r>
            <a:r>
              <a:rPr lang="en-US" altLang="en-US">
                <a:solidFill>
                  <a:srgbClr val="FF0000"/>
                </a:solidFill>
                <a:latin typeface="Arial" charset="0"/>
                <a:cs typeface="Arial" charset="0"/>
              </a:rPr>
              <a:t>7</a:t>
            </a:r>
            <a:r>
              <a:rPr lang="en-US" altLang="en-US">
                <a:latin typeface="Arial" charset="0"/>
                <a:cs typeface="Arial" charset="0"/>
              </a:rPr>
              <a:t>) and the largest (</a:t>
            </a:r>
            <a:r>
              <a:rPr lang="en-US" altLang="en-US">
                <a:solidFill>
                  <a:srgbClr val="800080"/>
                </a:solidFill>
                <a:latin typeface="Arial" charset="0"/>
                <a:cs typeface="Arial" charset="0"/>
              </a:rPr>
              <a:t>89</a:t>
            </a:r>
            <a:r>
              <a:rPr lang="en-US" altLang="en-US">
                <a:latin typeface="Arial" charset="0"/>
                <a:cs typeface="Arial" charset="0"/>
              </a:rPr>
              <a:t>) objects</a:t>
            </a:r>
          </a:p>
          <a:p>
            <a:pPr lvl="1"/>
            <a:r>
              <a:rPr lang="en-US" altLang="en-US">
                <a:latin typeface="Arial" charset="0"/>
                <a:cs typeface="Arial" charset="0"/>
              </a:rPr>
              <a:t>No relationship between items with similar priority</a:t>
            </a:r>
            <a:endParaRPr lang="en-US" altLang="en-US" b="1">
              <a:latin typeface="Courier New" pitchFamily="49" charset="0"/>
              <a:cs typeface="Arial" charset="0"/>
            </a:endParaRPr>
          </a:p>
          <a:p>
            <a:pPr lvl="1"/>
            <a:endParaRPr lang="en-US" altLang="en-US">
              <a:latin typeface="Arial" charset="0"/>
              <a:cs typeface="Arial" charset="0"/>
            </a:endParaRPr>
          </a:p>
        </p:txBody>
      </p:sp>
      <p:pic>
        <p:nvPicPr>
          <p:cNvPr id="9220" name="Picture 4" descr="heap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213" y="2636838"/>
            <a:ext cx="3451225"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85521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p:txBody>
          <a:bodyPr/>
          <a:lstStyle/>
          <a:p>
            <a:r>
              <a:rPr lang="en-US" altLang="en-US" dirty="0">
                <a:latin typeface="Arial" charset="0"/>
                <a:cs typeface="Arial" charset="0"/>
              </a:rPr>
              <a:t>Operations</a:t>
            </a:r>
          </a:p>
        </p:txBody>
      </p:sp>
      <p:sp>
        <p:nvSpPr>
          <p:cNvPr id="10243" name="Rectangle 3"/>
          <p:cNvSpPr>
            <a:spLocks noGrp="1" noChangeArrowheads="1"/>
          </p:cNvSpPr>
          <p:nvPr>
            <p:ph type="body" idx="4294967295"/>
          </p:nvPr>
        </p:nvSpPr>
        <p:spPr/>
        <p:txBody>
          <a:bodyPr/>
          <a:lstStyle/>
          <a:p>
            <a:pPr>
              <a:buFont typeface="Arial" charset="0"/>
              <a:buNone/>
            </a:pPr>
            <a:r>
              <a:rPr lang="en-US" altLang="en-US" sz="2400" dirty="0">
                <a:latin typeface="Arial" charset="0"/>
                <a:cs typeface="Arial" charset="0"/>
              </a:rPr>
              <a:t>	</a:t>
            </a:r>
            <a:r>
              <a:rPr lang="en-US" altLang="en-US" dirty="0">
                <a:latin typeface="Arial" charset="0"/>
                <a:cs typeface="Arial" charset="0"/>
              </a:rPr>
              <a:t>We will consider three operations:</a:t>
            </a:r>
          </a:p>
          <a:p>
            <a:pPr lvl="1"/>
            <a:r>
              <a:rPr lang="en-US" altLang="en-US" dirty="0">
                <a:latin typeface="Arial" charset="0"/>
                <a:cs typeface="Arial" charset="0"/>
              </a:rPr>
              <a:t>Top</a:t>
            </a:r>
          </a:p>
          <a:p>
            <a:pPr lvl="1"/>
            <a:r>
              <a:rPr lang="en-US" altLang="en-US" dirty="0">
                <a:latin typeface="Arial" charset="0"/>
                <a:cs typeface="Arial" charset="0"/>
              </a:rPr>
              <a:t>Pop</a:t>
            </a:r>
          </a:p>
          <a:p>
            <a:pPr lvl="1"/>
            <a:r>
              <a:rPr lang="en-US" altLang="en-US" dirty="0">
                <a:latin typeface="Arial" charset="0"/>
                <a:cs typeface="Arial" charset="0"/>
              </a:rPr>
              <a:t>Push</a:t>
            </a:r>
          </a:p>
        </p:txBody>
      </p:sp>
    </p:spTree>
    <p:extLst>
      <p:ext uri="{BB962C8B-B14F-4D97-AF65-F5344CB8AC3E}">
        <p14:creationId xmlns:p14="http://schemas.microsoft.com/office/powerpoint/2010/main" val="1812095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a:latin typeface="Arial" charset="0"/>
                <a:cs typeface="Arial" charset="0"/>
              </a:rPr>
              <a:t>Example</a:t>
            </a:r>
          </a:p>
        </p:txBody>
      </p:sp>
      <p:sp>
        <p:nvSpPr>
          <p:cNvPr id="1126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We can find the top object in </a:t>
            </a:r>
            <a:r>
              <a:rPr lang="en-US" altLang="en-US" b="1">
                <a:latin typeface="Symbol" pitchFamily="18" charset="2"/>
                <a:cs typeface="Arial" charset="0"/>
              </a:rPr>
              <a:t>Q</a:t>
            </a:r>
            <a:r>
              <a:rPr lang="en-US" altLang="en-US">
                <a:latin typeface="Times New Roman" pitchFamily="18" charset="0"/>
                <a:cs typeface="Arial" charset="0"/>
              </a:rPr>
              <a:t>(1)</a:t>
            </a:r>
            <a:r>
              <a:rPr lang="en-US" altLang="en-US">
                <a:latin typeface="Arial" charset="0"/>
                <a:cs typeface="Arial" charset="0"/>
              </a:rPr>
              <a:t> time:  3</a:t>
            </a:r>
          </a:p>
        </p:txBody>
      </p:sp>
      <p:pic>
        <p:nvPicPr>
          <p:cNvPr id="11268" name="Picture 4" descr="heap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388" y="2636838"/>
            <a:ext cx="3451225"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84386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a:latin typeface="Arial" charset="0"/>
                <a:cs typeface="Arial" charset="0"/>
              </a:rPr>
              <a:t>Pop</a:t>
            </a:r>
          </a:p>
        </p:txBody>
      </p:sp>
      <p:sp>
        <p:nvSpPr>
          <p:cNvPr id="1229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To remove the minimum object:</a:t>
            </a:r>
          </a:p>
          <a:p>
            <a:pPr lvl="1"/>
            <a:r>
              <a:rPr lang="en-US" altLang="en-US" dirty="0">
                <a:latin typeface="Arial" charset="0"/>
                <a:cs typeface="Arial" charset="0"/>
              </a:rPr>
              <a:t>Promote the node of the sub-tree which has the least value</a:t>
            </a:r>
          </a:p>
          <a:p>
            <a:pPr lvl="1"/>
            <a:r>
              <a:rPr lang="en-US" altLang="en-US" dirty="0">
                <a:latin typeface="Arial" charset="0"/>
                <a:cs typeface="Arial" charset="0"/>
              </a:rPr>
              <a:t>Recursively process the sub-tree from which we promoted the least value</a:t>
            </a:r>
          </a:p>
          <a:p>
            <a:pPr lvl="1"/>
            <a:endParaRPr lang="en-US" altLang="en-US" dirty="0">
              <a:latin typeface="Arial" charset="0"/>
              <a:cs typeface="Arial" charset="0"/>
            </a:endParaRPr>
          </a:p>
        </p:txBody>
      </p:sp>
    </p:spTree>
    <p:extLst>
      <p:ext uri="{BB962C8B-B14F-4D97-AF65-F5344CB8AC3E}">
        <p14:creationId xmlns:p14="http://schemas.microsoft.com/office/powerpoint/2010/main" val="7748136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a:latin typeface="Arial" charset="0"/>
                <a:cs typeface="Arial" charset="0"/>
              </a:rPr>
              <a:t>Pop</a:t>
            </a:r>
          </a:p>
        </p:txBody>
      </p:sp>
      <p:sp>
        <p:nvSpPr>
          <p:cNvPr id="1331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Using our example, we remove 3:</a:t>
            </a:r>
          </a:p>
        </p:txBody>
      </p:sp>
      <p:pic>
        <p:nvPicPr>
          <p:cNvPr id="13316" name="Picture 4" descr="heap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2420938"/>
            <a:ext cx="3451225" cy="262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7328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5" descr="heap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2420938"/>
            <a:ext cx="3451225" cy="262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Rectangle 2"/>
          <p:cNvSpPr>
            <a:spLocks noGrp="1" noChangeArrowheads="1"/>
          </p:cNvSpPr>
          <p:nvPr>
            <p:ph type="title"/>
          </p:nvPr>
        </p:nvSpPr>
        <p:spPr/>
        <p:txBody>
          <a:bodyPr/>
          <a:lstStyle/>
          <a:p>
            <a:r>
              <a:rPr lang="en-US" altLang="en-US">
                <a:latin typeface="Arial" charset="0"/>
                <a:cs typeface="Arial" charset="0"/>
              </a:rPr>
              <a:t>Pop</a:t>
            </a:r>
          </a:p>
        </p:txBody>
      </p:sp>
      <p:sp>
        <p:nvSpPr>
          <p:cNvPr id="14340"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promote 7 (the minimum of 7 and 12) to the root:</a:t>
            </a:r>
          </a:p>
        </p:txBody>
      </p:sp>
    </p:spTree>
    <p:extLst>
      <p:ext uri="{BB962C8B-B14F-4D97-AF65-F5344CB8AC3E}">
        <p14:creationId xmlns:p14="http://schemas.microsoft.com/office/powerpoint/2010/main" val="2274630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a:latin typeface="Arial" charset="0"/>
                <a:cs typeface="Arial" charset="0"/>
              </a:rPr>
              <a:t>Outline</a:t>
            </a:r>
            <a:endParaRPr lang="en-US" altLang="en-US" sz="4400">
              <a:latin typeface="Arial" charset="0"/>
              <a:cs typeface="Arial" charset="0"/>
            </a:endParaRPr>
          </a:p>
        </p:txBody>
      </p:sp>
      <p:sp>
        <p:nvSpPr>
          <p:cNvPr id="512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This topic will:</a:t>
            </a:r>
          </a:p>
          <a:p>
            <a:pPr lvl="1"/>
            <a:r>
              <a:rPr lang="en-US" altLang="en-US">
                <a:latin typeface="Arial" charset="0"/>
                <a:cs typeface="Arial" charset="0"/>
              </a:rPr>
              <a:t>Review queues</a:t>
            </a:r>
          </a:p>
          <a:p>
            <a:pPr lvl="1"/>
            <a:r>
              <a:rPr lang="en-US" altLang="en-US">
                <a:latin typeface="Arial" charset="0"/>
                <a:cs typeface="Arial" charset="0"/>
              </a:rPr>
              <a:t>Discuss the concept of priority and priority queues</a:t>
            </a:r>
          </a:p>
          <a:p>
            <a:pPr lvl="1"/>
            <a:r>
              <a:rPr lang="en-US" altLang="en-US">
                <a:latin typeface="Arial" charset="0"/>
                <a:cs typeface="Arial" charset="0"/>
              </a:rPr>
              <a:t>Look at two simple implementations:</a:t>
            </a:r>
          </a:p>
          <a:p>
            <a:pPr lvl="2"/>
            <a:r>
              <a:rPr lang="en-US" altLang="en-US">
                <a:latin typeface="Arial" charset="0"/>
                <a:cs typeface="Arial" charset="0"/>
              </a:rPr>
              <a:t>Arrays of queues</a:t>
            </a:r>
          </a:p>
          <a:p>
            <a:pPr lvl="2"/>
            <a:r>
              <a:rPr lang="en-US" altLang="en-US">
                <a:latin typeface="Arial" charset="0"/>
                <a:cs typeface="Arial" charset="0"/>
              </a:rPr>
              <a:t>AVL trees</a:t>
            </a:r>
          </a:p>
          <a:p>
            <a:pPr lvl="1"/>
            <a:r>
              <a:rPr lang="en-US" altLang="en-US">
                <a:latin typeface="Arial" charset="0"/>
                <a:cs typeface="Arial" charset="0"/>
              </a:rPr>
              <a:t>Introduce heaps, an alternative tree structure which has better run-time characteristics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6" descr="heap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2420938"/>
            <a:ext cx="3451225" cy="262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tangle 2"/>
          <p:cNvSpPr>
            <a:spLocks noGrp="1" noChangeArrowheads="1"/>
          </p:cNvSpPr>
          <p:nvPr>
            <p:ph type="title"/>
          </p:nvPr>
        </p:nvSpPr>
        <p:spPr/>
        <p:txBody>
          <a:bodyPr/>
          <a:lstStyle/>
          <a:p>
            <a:r>
              <a:rPr lang="en-US" altLang="en-US">
                <a:latin typeface="Arial" charset="0"/>
                <a:cs typeface="Arial" charset="0"/>
              </a:rPr>
              <a:t>Pop</a:t>
            </a:r>
          </a:p>
        </p:txBody>
      </p:sp>
      <p:sp>
        <p:nvSpPr>
          <p:cNvPr id="15364"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In the left sub-tree, we promote 9:</a:t>
            </a:r>
          </a:p>
        </p:txBody>
      </p:sp>
      <p:sp>
        <p:nvSpPr>
          <p:cNvPr id="2" name="Left Arrow Callout 1"/>
          <p:cNvSpPr/>
          <p:nvPr/>
        </p:nvSpPr>
        <p:spPr>
          <a:xfrm>
            <a:off x="5292079" y="2370534"/>
            <a:ext cx="2880321" cy="1058466"/>
          </a:xfrm>
          <a:prstGeom prst="leftArrowCallout">
            <a:avLst>
              <a:gd name="adj1" fmla="val 5000"/>
              <a:gd name="adj2" fmla="val 6250"/>
              <a:gd name="adj3" fmla="val 13750"/>
              <a:gd name="adj4" fmla="val 66963"/>
            </a:avLst>
          </a:prstGeom>
        </p:spPr>
        <p:style>
          <a:lnRef idx="2">
            <a:schemeClr val="accent1"/>
          </a:lnRef>
          <a:fillRef idx="1">
            <a:schemeClr val="lt1"/>
          </a:fillRef>
          <a:effectRef idx="0">
            <a:schemeClr val="accent1"/>
          </a:effectRef>
          <a:fontRef idx="minor">
            <a:schemeClr val="dk1"/>
          </a:fontRef>
        </p:style>
        <p:txBody>
          <a:bodyPr rtlCol="0" anchor="ctr"/>
          <a:lstStyle/>
          <a:p>
            <a:r>
              <a:rPr lang="en-US" altLang="zh-CN" sz="2000" dirty="0"/>
              <a:t>7&lt;12, because we promoted the smaller child</a:t>
            </a:r>
            <a:endParaRPr lang="zh-CN" altLang="en-US" sz="2000" dirty="0"/>
          </a:p>
        </p:txBody>
      </p:sp>
      <p:sp>
        <p:nvSpPr>
          <p:cNvPr id="7" name="Left Arrow Callout 6"/>
          <p:cNvSpPr/>
          <p:nvPr/>
        </p:nvSpPr>
        <p:spPr>
          <a:xfrm flipH="1">
            <a:off x="1619672" y="2370534"/>
            <a:ext cx="2664296" cy="1058466"/>
          </a:xfrm>
          <a:prstGeom prst="leftArrowCallout">
            <a:avLst>
              <a:gd name="adj1" fmla="val 5000"/>
              <a:gd name="adj2" fmla="val 6250"/>
              <a:gd name="adj3" fmla="val 13750"/>
              <a:gd name="adj4" fmla="val 59352"/>
            </a:avLst>
          </a:prstGeom>
        </p:spPr>
        <p:style>
          <a:lnRef idx="2">
            <a:schemeClr val="accent1"/>
          </a:lnRef>
          <a:fillRef idx="1">
            <a:schemeClr val="lt1"/>
          </a:fillRef>
          <a:effectRef idx="0">
            <a:schemeClr val="accent1"/>
          </a:effectRef>
          <a:fontRef idx="minor">
            <a:schemeClr val="dk1"/>
          </a:fontRef>
        </p:style>
        <p:txBody>
          <a:bodyPr rtlCol="0" anchor="ctr"/>
          <a:lstStyle/>
          <a:p>
            <a:r>
              <a:rPr lang="en-US" altLang="zh-CN" sz="2000" dirty="0"/>
              <a:t>7&lt;9, because 9 was the child of 7</a:t>
            </a:r>
            <a:endParaRPr lang="zh-CN" altLang="en-US" sz="2000" dirty="0"/>
          </a:p>
        </p:txBody>
      </p:sp>
    </p:spTree>
    <p:extLst>
      <p:ext uri="{BB962C8B-B14F-4D97-AF65-F5344CB8AC3E}">
        <p14:creationId xmlns:p14="http://schemas.microsoft.com/office/powerpoint/2010/main" val="3749335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 grpId="0" animBg="1"/>
      <p:bldP spid="7"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7" descr="heap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2420938"/>
            <a:ext cx="3451225" cy="262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Rectangle 2"/>
          <p:cNvSpPr>
            <a:spLocks noGrp="1" noChangeArrowheads="1"/>
          </p:cNvSpPr>
          <p:nvPr>
            <p:ph type="title"/>
          </p:nvPr>
        </p:nvSpPr>
        <p:spPr/>
        <p:txBody>
          <a:bodyPr/>
          <a:lstStyle/>
          <a:p>
            <a:r>
              <a:rPr lang="en-US" altLang="en-US">
                <a:latin typeface="Arial" charset="0"/>
                <a:cs typeface="Arial" charset="0"/>
              </a:rPr>
              <a:t>Pop</a:t>
            </a:r>
          </a:p>
        </p:txBody>
      </p:sp>
      <p:sp>
        <p:nvSpPr>
          <p:cNvPr id="16388"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Recursively, we promote 19:</a:t>
            </a:r>
          </a:p>
        </p:txBody>
      </p:sp>
    </p:spTree>
    <p:extLst>
      <p:ext uri="{BB962C8B-B14F-4D97-AF65-F5344CB8AC3E}">
        <p14:creationId xmlns:p14="http://schemas.microsoft.com/office/powerpoint/2010/main" val="15763238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8" descr="heap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2420938"/>
            <a:ext cx="3451225" cy="262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Rectangle 2"/>
          <p:cNvSpPr>
            <a:spLocks noGrp="1" noChangeArrowheads="1"/>
          </p:cNvSpPr>
          <p:nvPr>
            <p:ph type="title"/>
          </p:nvPr>
        </p:nvSpPr>
        <p:spPr/>
        <p:txBody>
          <a:bodyPr/>
          <a:lstStyle/>
          <a:p>
            <a:r>
              <a:rPr lang="en-US" altLang="en-US">
                <a:latin typeface="Arial" charset="0"/>
                <a:cs typeface="Arial" charset="0"/>
              </a:rPr>
              <a:t>Pop</a:t>
            </a:r>
          </a:p>
        </p:txBody>
      </p:sp>
      <p:sp>
        <p:nvSpPr>
          <p:cNvPr id="17412"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Finally, 55 is a leaf node, so we promote it and delete the leaf</a:t>
            </a:r>
          </a:p>
        </p:txBody>
      </p:sp>
    </p:spTree>
    <p:extLst>
      <p:ext uri="{BB962C8B-B14F-4D97-AF65-F5344CB8AC3E}">
        <p14:creationId xmlns:p14="http://schemas.microsoft.com/office/powerpoint/2010/main" val="12682370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a:latin typeface="Arial" charset="0"/>
                <a:cs typeface="Arial" charset="0"/>
              </a:rPr>
              <a:t>Pop</a:t>
            </a:r>
          </a:p>
        </p:txBody>
      </p:sp>
      <p:sp>
        <p:nvSpPr>
          <p:cNvPr id="1843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Repeating this operation again, we can remove 7:</a:t>
            </a:r>
          </a:p>
        </p:txBody>
      </p:sp>
      <p:pic>
        <p:nvPicPr>
          <p:cNvPr id="18436" name="Picture 9" descr="heap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2420938"/>
            <a:ext cx="3451225" cy="262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17468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a:latin typeface="Arial" charset="0"/>
                <a:cs typeface="Arial" charset="0"/>
              </a:rPr>
              <a:t>Pop</a:t>
            </a:r>
          </a:p>
        </p:txBody>
      </p:sp>
      <p:sp>
        <p:nvSpPr>
          <p:cNvPr id="1945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If we remove 9, we must now promote from the right sub-tree:</a:t>
            </a:r>
          </a:p>
        </p:txBody>
      </p:sp>
      <p:pic>
        <p:nvPicPr>
          <p:cNvPr id="19460" name="Picture 5" descr="heap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4138" y="2420938"/>
            <a:ext cx="3451225" cy="262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64964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dirty="0">
                <a:latin typeface="Arial" charset="0"/>
                <a:cs typeface="Arial" charset="0"/>
              </a:rPr>
              <a:t>Push</a:t>
            </a:r>
            <a:endParaRPr lang="en-US" altLang="en-US" sz="4400" dirty="0">
              <a:latin typeface="Arial" charset="0"/>
              <a:cs typeface="Arial" charset="0"/>
            </a:endParaRPr>
          </a:p>
        </p:txBody>
      </p:sp>
      <p:sp>
        <p:nvSpPr>
          <p:cNvPr id="2048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Inserting into a heap may be done either:</a:t>
            </a:r>
          </a:p>
          <a:p>
            <a:pPr lvl="1"/>
            <a:r>
              <a:rPr lang="en-US" altLang="en-US" dirty="0">
                <a:solidFill>
                  <a:srgbClr val="FF0000"/>
                </a:solidFill>
                <a:latin typeface="Arial" charset="0"/>
                <a:cs typeface="Arial" charset="0"/>
              </a:rPr>
              <a:t>At a leaf </a:t>
            </a:r>
            <a:r>
              <a:rPr lang="en-US" altLang="en-US" dirty="0">
                <a:latin typeface="Arial" charset="0"/>
                <a:cs typeface="Arial" charset="0"/>
              </a:rPr>
              <a:t>(move it up if it is smaller than the parent)</a:t>
            </a:r>
          </a:p>
          <a:p>
            <a:pPr lvl="1"/>
            <a:r>
              <a:rPr lang="en-US" altLang="en-US" dirty="0">
                <a:latin typeface="Arial" charset="0"/>
                <a:cs typeface="Arial" charset="0"/>
              </a:rPr>
              <a:t>At the root (insert the larger object into one of the </a:t>
            </a:r>
            <a:r>
              <a:rPr lang="en-US" altLang="en-US" dirty="0" err="1">
                <a:latin typeface="Arial" charset="0"/>
                <a:cs typeface="Arial" charset="0"/>
              </a:rPr>
              <a:t>subtrees</a:t>
            </a:r>
            <a:r>
              <a:rPr lang="en-US" altLang="en-US" dirty="0">
                <a:latin typeface="Arial" charset="0"/>
                <a:cs typeface="Arial" charset="0"/>
              </a:rPr>
              <a:t>)</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We will use the first approach with binary heaps</a:t>
            </a:r>
          </a:p>
          <a:p>
            <a:pPr lvl="1"/>
            <a:r>
              <a:rPr lang="en-US" altLang="en-US" dirty="0">
                <a:latin typeface="Arial" charset="0"/>
                <a:cs typeface="Arial" charset="0"/>
              </a:rPr>
              <a:t>Other heaps use the second</a:t>
            </a:r>
          </a:p>
          <a:p>
            <a:pPr lvl="1"/>
            <a:endParaRPr lang="en-US" altLang="en-US" dirty="0">
              <a:latin typeface="Arial" charset="0"/>
              <a:cs typeface="Arial" charset="0"/>
            </a:endParaRPr>
          </a:p>
        </p:txBody>
      </p:sp>
    </p:spTree>
    <p:extLst>
      <p:ext uri="{BB962C8B-B14F-4D97-AF65-F5344CB8AC3E}">
        <p14:creationId xmlns:p14="http://schemas.microsoft.com/office/powerpoint/2010/main" val="18259133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dirty="0">
                <a:latin typeface="Arial" charset="0"/>
                <a:cs typeface="Arial" charset="0"/>
              </a:rPr>
              <a:t>Push</a:t>
            </a:r>
            <a:endParaRPr lang="en-US" altLang="en-US" sz="4400" dirty="0">
              <a:latin typeface="Arial" charset="0"/>
              <a:cs typeface="Arial" charset="0"/>
            </a:endParaRPr>
          </a:p>
        </p:txBody>
      </p:sp>
      <p:sp>
        <p:nvSpPr>
          <p:cNvPr id="2150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Inserting 17 into the last heap</a:t>
            </a:r>
          </a:p>
          <a:p>
            <a:pPr lvl="1"/>
            <a:r>
              <a:rPr lang="en-US" altLang="en-US" dirty="0">
                <a:latin typeface="Arial" charset="0"/>
                <a:cs typeface="Arial" charset="0"/>
              </a:rPr>
              <a:t>Select an arbitrary node to insert a new leaf node:</a:t>
            </a:r>
          </a:p>
        </p:txBody>
      </p:sp>
      <p:pic>
        <p:nvPicPr>
          <p:cNvPr id="21508" name="Picture 8" descr="heap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388" y="2492375"/>
            <a:ext cx="3451225"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79780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9" descr="heap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388" y="2492375"/>
            <a:ext cx="3451225"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Rectangle 2"/>
          <p:cNvSpPr>
            <a:spLocks noGrp="1" noChangeArrowheads="1"/>
          </p:cNvSpPr>
          <p:nvPr>
            <p:ph type="title"/>
          </p:nvPr>
        </p:nvSpPr>
        <p:spPr/>
        <p:txBody>
          <a:bodyPr/>
          <a:lstStyle/>
          <a:p>
            <a:r>
              <a:rPr lang="en-US" altLang="en-US">
                <a:latin typeface="Arial" charset="0"/>
                <a:cs typeface="Arial" charset="0"/>
              </a:rPr>
              <a:t>Push</a:t>
            </a:r>
          </a:p>
        </p:txBody>
      </p:sp>
      <p:sp>
        <p:nvSpPr>
          <p:cNvPr id="22532"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node 17 is less than the node 32, so we swap them</a:t>
            </a:r>
          </a:p>
        </p:txBody>
      </p:sp>
    </p:spTree>
    <p:extLst>
      <p:ext uri="{BB962C8B-B14F-4D97-AF65-F5344CB8AC3E}">
        <p14:creationId xmlns:p14="http://schemas.microsoft.com/office/powerpoint/2010/main" val="4174588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0" descr="heap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388" y="2492375"/>
            <a:ext cx="3451225"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Rectangle 2"/>
          <p:cNvSpPr>
            <a:spLocks noGrp="1" noChangeArrowheads="1"/>
          </p:cNvSpPr>
          <p:nvPr>
            <p:ph type="title"/>
          </p:nvPr>
        </p:nvSpPr>
        <p:spPr/>
        <p:txBody>
          <a:bodyPr/>
          <a:lstStyle/>
          <a:p>
            <a:r>
              <a:rPr lang="en-US" altLang="en-US">
                <a:latin typeface="Arial" charset="0"/>
                <a:cs typeface="Arial" charset="0"/>
              </a:rPr>
              <a:t>Push</a:t>
            </a:r>
          </a:p>
        </p:txBody>
      </p:sp>
      <p:sp>
        <p:nvSpPr>
          <p:cNvPr id="23556"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The node 17 is less than the node 31; swap them</a:t>
            </a:r>
          </a:p>
        </p:txBody>
      </p:sp>
      <p:sp>
        <p:nvSpPr>
          <p:cNvPr id="2" name="Up Arrow Callout 1"/>
          <p:cNvSpPr/>
          <p:nvPr/>
        </p:nvSpPr>
        <p:spPr>
          <a:xfrm>
            <a:off x="2051720" y="4937126"/>
            <a:ext cx="4114800" cy="892174"/>
          </a:xfrm>
          <a:prstGeom prst="upArrowCallout">
            <a:avLst>
              <a:gd name="adj1" fmla="val 6907"/>
              <a:gd name="adj2" fmla="val 10750"/>
              <a:gd name="adj3" fmla="val 9923"/>
              <a:gd name="adj4" fmla="val 82316"/>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t>31 is smaller than 32 and 39 because 31 was the ancestor of 32 and 39</a:t>
            </a:r>
            <a:endParaRPr lang="zh-CN" altLang="en-US" sz="2000" dirty="0"/>
          </a:p>
        </p:txBody>
      </p:sp>
    </p:spTree>
    <p:extLst>
      <p:ext uri="{BB962C8B-B14F-4D97-AF65-F5344CB8AC3E}">
        <p14:creationId xmlns:p14="http://schemas.microsoft.com/office/powerpoint/2010/main" val="1519940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11" descr="heap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388" y="2492375"/>
            <a:ext cx="3451225"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Rectangle 2"/>
          <p:cNvSpPr>
            <a:spLocks noGrp="1" noChangeArrowheads="1"/>
          </p:cNvSpPr>
          <p:nvPr>
            <p:ph type="title"/>
          </p:nvPr>
        </p:nvSpPr>
        <p:spPr/>
        <p:txBody>
          <a:bodyPr/>
          <a:lstStyle/>
          <a:p>
            <a:r>
              <a:rPr lang="en-US" altLang="en-US">
                <a:latin typeface="Arial" charset="0"/>
                <a:cs typeface="Arial" charset="0"/>
              </a:rPr>
              <a:t>Push</a:t>
            </a:r>
          </a:p>
        </p:txBody>
      </p:sp>
      <p:sp>
        <p:nvSpPr>
          <p:cNvPr id="24580"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node 17 is less than the node 19; swap them</a:t>
            </a:r>
          </a:p>
        </p:txBody>
      </p:sp>
    </p:spTree>
    <p:extLst>
      <p:ext uri="{BB962C8B-B14F-4D97-AF65-F5344CB8AC3E}">
        <p14:creationId xmlns:p14="http://schemas.microsoft.com/office/powerpoint/2010/main" val="2036261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a:latin typeface="Arial" charset="0"/>
                <a:cs typeface="Arial" charset="0"/>
              </a:rPr>
              <a:t>Background</a:t>
            </a:r>
            <a:endParaRPr lang="en-US" altLang="en-US" sz="4400">
              <a:latin typeface="Arial" charset="0"/>
              <a:cs typeface="Arial" charset="0"/>
            </a:endParaRPr>
          </a:p>
        </p:txBody>
      </p:sp>
      <p:sp>
        <p:nvSpPr>
          <p:cNvPr id="614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have discussed Abstract Lists with explicit linear orders</a:t>
            </a:r>
          </a:p>
          <a:p>
            <a:pPr lvl="1"/>
            <a:r>
              <a:rPr lang="en-US" altLang="en-US" dirty="0">
                <a:latin typeface="Arial" charset="0"/>
                <a:cs typeface="Arial" charset="0"/>
              </a:rPr>
              <a:t>Arrays, linked lists, strings</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We saw three cases which restricted the operations:</a:t>
            </a:r>
          </a:p>
          <a:p>
            <a:pPr lvl="1"/>
            <a:r>
              <a:rPr lang="en-US" altLang="en-US" dirty="0">
                <a:latin typeface="Arial" charset="0"/>
                <a:cs typeface="Arial" charset="0"/>
              </a:rPr>
              <a:t>Stacks, queues, </a:t>
            </a:r>
            <a:r>
              <a:rPr lang="en-US" altLang="en-US" dirty="0" err="1">
                <a:latin typeface="Arial" charset="0"/>
                <a:cs typeface="Arial" charset="0"/>
              </a:rPr>
              <a:t>deques</a:t>
            </a:r>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Following this, we looked at search trees for storing implicit linear orders:  Abstract Sorted Lists</a:t>
            </a:r>
          </a:p>
          <a:p>
            <a:pPr lvl="1"/>
            <a:r>
              <a:rPr lang="en-US" altLang="en-US" dirty="0">
                <a:latin typeface="Arial" charset="0"/>
                <a:cs typeface="Arial" charset="0"/>
              </a:rPr>
              <a:t>Run times were generally </a:t>
            </a:r>
            <a:r>
              <a:rPr lang="en-US" altLang="en-US" b="1" dirty="0">
                <a:latin typeface="Symbol" pitchFamily="18" charset="2"/>
                <a:cs typeface="Arial" charset="0"/>
              </a:rPr>
              <a:t>Q</a:t>
            </a:r>
            <a:r>
              <a:rPr lang="en-US" altLang="en-US" dirty="0">
                <a:latin typeface="Times New Roman" pitchFamily="18" charset="0"/>
                <a:cs typeface="Times New Roman" pitchFamily="18" charset="0"/>
              </a:rPr>
              <a:t>(ln(</a:t>
            </a:r>
            <a:r>
              <a:rPr lang="en-US" altLang="en-US" i="1" dirty="0">
                <a:latin typeface="Times New Roman" pitchFamily="18" charset="0"/>
                <a:cs typeface="Times New Roman" pitchFamily="18" charset="0"/>
              </a:rPr>
              <a:t>n</a:t>
            </a:r>
            <a:r>
              <a:rPr lang="en-US" altLang="en-US" dirty="0">
                <a:latin typeface="Times New Roman" pitchFamily="18" charset="0"/>
                <a:cs typeface="Times New Roman" pitchFamily="18" charset="0"/>
              </a:rPr>
              <a:t>))</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We will now look at a  restriction on an implicit linear ordering:</a:t>
            </a:r>
          </a:p>
          <a:p>
            <a:pPr lvl="1"/>
            <a:r>
              <a:rPr lang="en-US" altLang="en-US" dirty="0">
                <a:latin typeface="Arial" charset="0"/>
                <a:cs typeface="Arial" charset="0"/>
              </a:rPr>
              <a:t>Priority queues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a:latin typeface="Arial" charset="0"/>
                <a:cs typeface="Arial" charset="0"/>
              </a:rPr>
              <a:t>Push</a:t>
            </a:r>
          </a:p>
        </p:txBody>
      </p:sp>
      <p:sp>
        <p:nvSpPr>
          <p:cNvPr id="2560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node 17 is greater than 12 so we are finished</a:t>
            </a:r>
          </a:p>
          <a:p>
            <a:pPr>
              <a:buFontTx/>
              <a:buNone/>
            </a:pPr>
            <a:endParaRPr lang="en-US" altLang="en-US">
              <a:latin typeface="Arial" charset="0"/>
              <a:cs typeface="Arial" charset="0"/>
            </a:endParaRPr>
          </a:p>
        </p:txBody>
      </p:sp>
      <p:pic>
        <p:nvPicPr>
          <p:cNvPr id="25604" name="Picture 4" descr="heap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388" y="2492375"/>
            <a:ext cx="3451225"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16075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a:latin typeface="Arial" charset="0"/>
                <a:cs typeface="Arial" charset="0"/>
              </a:rPr>
              <a:t>Push</a:t>
            </a:r>
          </a:p>
        </p:txBody>
      </p:sp>
      <p:sp>
        <p:nvSpPr>
          <p:cNvPr id="2662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This process is called </a:t>
            </a:r>
            <a:r>
              <a:rPr lang="en-US" altLang="en-US" i="1" dirty="0">
                <a:latin typeface="Arial" charset="0"/>
                <a:cs typeface="Arial" charset="0"/>
              </a:rPr>
              <a:t>percolation</a:t>
            </a:r>
            <a:r>
              <a:rPr lang="en-US" altLang="en-US" dirty="0">
                <a:latin typeface="Arial" charset="0"/>
                <a:cs typeface="Arial" charset="0"/>
              </a:rPr>
              <a:t>, that is, the lighter (smaller) objects move up from the bottom of the min-heap</a:t>
            </a:r>
          </a:p>
          <a:p>
            <a:pPr>
              <a:buFontTx/>
              <a:buNone/>
            </a:pPr>
            <a:endParaRPr lang="en-US" altLang="en-US" dirty="0">
              <a:latin typeface="Arial" charset="0"/>
              <a:cs typeface="Arial" charset="0"/>
            </a:endParaRPr>
          </a:p>
        </p:txBody>
      </p:sp>
    </p:spTree>
    <p:extLst>
      <p:ext uri="{BB962C8B-B14F-4D97-AF65-F5344CB8AC3E}">
        <p14:creationId xmlns:p14="http://schemas.microsoft.com/office/powerpoint/2010/main" val="19646550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a:latin typeface="Arial" charset="0"/>
                <a:cs typeface="Arial" charset="0"/>
              </a:rPr>
              <a:t>Implementations</a:t>
            </a:r>
            <a:endParaRPr lang="en-US" altLang="en-US" sz="4400">
              <a:latin typeface="Arial" charset="0"/>
              <a:cs typeface="Arial" charset="0"/>
            </a:endParaRPr>
          </a:p>
        </p:txBody>
      </p:sp>
      <p:sp>
        <p:nvSpPr>
          <p:cNvPr id="2765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With binary search trees, we introduced the concept of </a:t>
            </a:r>
            <a:r>
              <a:rPr lang="en-US" altLang="en-US" i="1">
                <a:latin typeface="Arial" charset="0"/>
                <a:cs typeface="Arial" charset="0"/>
              </a:rPr>
              <a:t>balance</a:t>
            </a:r>
            <a:endParaRPr lang="en-US" altLang="en-US">
              <a:latin typeface="Arial" charset="0"/>
              <a:cs typeface="Arial" charset="0"/>
            </a:endParaRP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From this, we looked at:</a:t>
            </a:r>
          </a:p>
          <a:p>
            <a:pPr lvl="1"/>
            <a:r>
              <a:rPr lang="en-US" altLang="en-US">
                <a:latin typeface="Arial" charset="0"/>
                <a:cs typeface="Arial" charset="0"/>
              </a:rPr>
              <a:t>AVL Trees</a:t>
            </a:r>
          </a:p>
          <a:p>
            <a:pPr lvl="1"/>
            <a:r>
              <a:rPr lang="en-US" altLang="en-US">
                <a:latin typeface="Arial" charset="0"/>
                <a:cs typeface="Arial" charset="0"/>
              </a:rPr>
              <a:t>B-Trees</a:t>
            </a:r>
          </a:p>
          <a:p>
            <a:pPr lvl="1"/>
            <a:r>
              <a:rPr lang="en-US" altLang="en-US">
                <a:latin typeface="Arial" charset="0"/>
                <a:cs typeface="Arial" charset="0"/>
              </a:rPr>
              <a:t>Red-black Trees (not course material)</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How can we determine where to insert so as to keep balance?</a:t>
            </a:r>
          </a:p>
        </p:txBody>
      </p:sp>
    </p:spTree>
    <p:extLst>
      <p:ext uri="{BB962C8B-B14F-4D97-AF65-F5344CB8AC3E}">
        <p14:creationId xmlns:p14="http://schemas.microsoft.com/office/powerpoint/2010/main" val="16691229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C:\Users\dwharder\Desktop\variants - Copy.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97153" y="1992545"/>
            <a:ext cx="3523319" cy="410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ltLang="en-US" dirty="0">
                <a:latin typeface="Arial" charset="0"/>
                <a:cs typeface="Arial" charset="0"/>
              </a:rPr>
              <a:t>Time Complexity</a:t>
            </a:r>
            <a:endParaRPr lang="zh-CN" altLang="en-US" dirty="0"/>
          </a:p>
        </p:txBody>
      </p:sp>
      <p:sp>
        <p:nvSpPr>
          <p:cNvPr id="3" name="Content Placeholder 2"/>
          <p:cNvSpPr>
            <a:spLocks noGrp="1"/>
          </p:cNvSpPr>
          <p:nvPr>
            <p:ph idx="1"/>
          </p:nvPr>
        </p:nvSpPr>
        <p:spPr/>
        <p:txBody>
          <a:bodyPr/>
          <a:lstStyle/>
          <a:p>
            <a:r>
              <a:rPr lang="en-US" altLang="zh-CN" dirty="0"/>
              <a:t>Time complexity of pop and push?</a:t>
            </a:r>
          </a:p>
          <a:p>
            <a:pPr lvl="1"/>
            <a:r>
              <a:rPr lang="en-US" altLang="zh-CN" dirty="0"/>
              <a:t>O(</a:t>
            </a:r>
            <a:r>
              <a:rPr lang="en-US" altLang="zh-CN" i="1" dirty="0"/>
              <a:t>n</a:t>
            </a:r>
            <a:r>
              <a:rPr lang="en-US" altLang="zh-CN" dirty="0"/>
              <a:t>)</a:t>
            </a:r>
          </a:p>
          <a:p>
            <a:pPr lvl="1"/>
            <a:r>
              <a:rPr lang="en-US" altLang="zh-CN" dirty="0"/>
              <a:t>Worst case: the binary tree is highly </a:t>
            </a:r>
            <a:br>
              <a:rPr lang="en-US" altLang="zh-CN" dirty="0"/>
            </a:br>
            <a:r>
              <a:rPr lang="en-US" altLang="zh-CN" dirty="0"/>
              <a:t>unbalanced</a:t>
            </a:r>
          </a:p>
          <a:p>
            <a:endParaRPr lang="en-US" altLang="zh-CN" dirty="0"/>
          </a:p>
          <a:p>
            <a:r>
              <a:rPr lang="en-US" altLang="zh-CN" dirty="0"/>
              <a:t>Can we do better?</a:t>
            </a:r>
          </a:p>
          <a:p>
            <a:pPr lvl="1"/>
            <a:r>
              <a:rPr lang="en-US" altLang="zh-CN" dirty="0"/>
              <a:t>Keep balance of the binary tree</a:t>
            </a:r>
            <a:endParaRPr lang="zh-CN" altLang="en-US" dirty="0"/>
          </a:p>
        </p:txBody>
      </p:sp>
    </p:spTree>
    <p:extLst>
      <p:ext uri="{BB962C8B-B14F-4D97-AF65-F5344CB8AC3E}">
        <p14:creationId xmlns:p14="http://schemas.microsoft.com/office/powerpoint/2010/main" val="3316752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en-US" dirty="0">
                <a:latin typeface="Arial" charset="0"/>
                <a:cs typeface="Arial" charset="0"/>
              </a:rPr>
              <a:t>Balance</a:t>
            </a:r>
          </a:p>
        </p:txBody>
      </p:sp>
      <p:sp>
        <p:nvSpPr>
          <p:cNvPr id="2867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There are multiple means of keeping balance with binary heaps:</a:t>
            </a:r>
          </a:p>
          <a:p>
            <a:pPr lvl="1"/>
            <a:r>
              <a:rPr lang="en-US" altLang="en-US" dirty="0">
                <a:latin typeface="Arial" charset="0"/>
                <a:cs typeface="Arial" charset="0"/>
              </a:rPr>
              <a:t>Complete binary trees</a:t>
            </a:r>
          </a:p>
          <a:p>
            <a:pPr lvl="1"/>
            <a:r>
              <a:rPr lang="en-US" altLang="en-US" dirty="0">
                <a:latin typeface="Arial" charset="0"/>
                <a:cs typeface="Arial" charset="0"/>
              </a:rPr>
              <a:t>Leftist heaps</a:t>
            </a:r>
          </a:p>
          <a:p>
            <a:pPr lvl="1"/>
            <a:r>
              <a:rPr lang="en-US" altLang="en-US" dirty="0">
                <a:latin typeface="Arial" charset="0"/>
                <a:cs typeface="Arial" charset="0"/>
              </a:rPr>
              <a:t>Skew heaps</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We will look at using </a:t>
            </a:r>
            <a:r>
              <a:rPr lang="en-US" altLang="en-US" dirty="0">
                <a:solidFill>
                  <a:srgbClr val="FF0000"/>
                </a:solidFill>
                <a:latin typeface="Arial" charset="0"/>
                <a:cs typeface="Arial" charset="0"/>
              </a:rPr>
              <a:t>complete binary trees</a:t>
            </a:r>
          </a:p>
          <a:p>
            <a:pPr lvl="1"/>
            <a:r>
              <a:rPr lang="en-US" altLang="en-US" dirty="0">
                <a:latin typeface="Arial" charset="0"/>
                <a:cs typeface="Arial" charset="0"/>
              </a:rPr>
              <a:t>It has optimal memory characteristics but sub-optimal run-time characteristics</a:t>
            </a:r>
          </a:p>
        </p:txBody>
      </p:sp>
      <p:sp>
        <p:nvSpPr>
          <p:cNvPr id="2" name="Rounded Rectangular Callout 1"/>
          <p:cNvSpPr/>
          <p:nvPr/>
        </p:nvSpPr>
        <p:spPr>
          <a:xfrm>
            <a:off x="4860032" y="2348880"/>
            <a:ext cx="3168352" cy="828672"/>
          </a:xfrm>
          <a:prstGeom prst="wedgeRoundRectCallout">
            <a:avLst>
              <a:gd name="adj1" fmla="val -30950"/>
              <a:gd name="adj2" fmla="val 6866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dirty="0"/>
              <a:t>This defines the actual “binary heap”</a:t>
            </a:r>
            <a:endParaRPr lang="zh-CN" altLang="en-US" sz="2000" dirty="0"/>
          </a:p>
        </p:txBody>
      </p:sp>
    </p:spTree>
    <p:extLst>
      <p:ext uri="{BB962C8B-B14F-4D97-AF65-F5344CB8AC3E}">
        <p14:creationId xmlns:p14="http://schemas.microsoft.com/office/powerpoint/2010/main" val="3518698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75">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a:latin typeface="Arial" charset="0"/>
                <a:cs typeface="Arial" charset="0"/>
              </a:rPr>
              <a:t>Complete Trees</a:t>
            </a:r>
          </a:p>
        </p:txBody>
      </p:sp>
      <p:sp>
        <p:nvSpPr>
          <p:cNvPr id="2969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By using complete binary trees, we will be able to maintain, with minimal effort, the complete tree structure</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We have already seen</a:t>
            </a:r>
          </a:p>
          <a:p>
            <a:pPr lvl="1"/>
            <a:r>
              <a:rPr lang="en-US" altLang="en-US">
                <a:latin typeface="Arial" charset="0"/>
                <a:cs typeface="Arial" charset="0"/>
              </a:rPr>
              <a:t>It is easy to store a complete tree as an array</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If we can store a heap of size </a:t>
            </a:r>
            <a:r>
              <a:rPr lang="en-US" altLang="en-US" i="1">
                <a:latin typeface="Times New Roman" pitchFamily="18" charset="0"/>
                <a:cs typeface="Arial" charset="0"/>
              </a:rPr>
              <a:t>n</a:t>
            </a:r>
            <a:r>
              <a:rPr lang="en-US" altLang="en-US">
                <a:latin typeface="Arial" charset="0"/>
                <a:cs typeface="Arial" charset="0"/>
              </a:rPr>
              <a:t> as an array of size </a:t>
            </a:r>
            <a:r>
              <a:rPr lang="en-US" altLang="en-US" b="1">
                <a:latin typeface="Symbol" pitchFamily="18" charset="2"/>
                <a:cs typeface="Arial" charset="0"/>
              </a:rPr>
              <a:t>Q</a:t>
            </a:r>
            <a:r>
              <a:rPr lang="en-US" altLang="en-US">
                <a:latin typeface="Times New Roman" pitchFamily="18" charset="0"/>
                <a:cs typeface="Arial" charset="0"/>
              </a:rPr>
              <a:t>(</a:t>
            </a:r>
            <a:r>
              <a:rPr lang="en-US" altLang="en-US" i="1">
                <a:latin typeface="Times New Roman" pitchFamily="18" charset="0"/>
                <a:cs typeface="Arial" charset="0"/>
              </a:rPr>
              <a:t>n</a:t>
            </a:r>
            <a:r>
              <a:rPr lang="en-US" altLang="en-US">
                <a:latin typeface="Times New Roman" pitchFamily="18" charset="0"/>
                <a:cs typeface="Arial" charset="0"/>
              </a:rPr>
              <a:t>)</a:t>
            </a:r>
            <a:r>
              <a:rPr lang="en-US" altLang="en-US">
                <a:latin typeface="Arial" charset="0"/>
                <a:cs typeface="Arial" charset="0"/>
              </a:rPr>
              <a:t>, this would be great!</a:t>
            </a:r>
          </a:p>
        </p:txBody>
      </p:sp>
    </p:spTree>
    <p:extLst>
      <p:ext uri="{BB962C8B-B14F-4D97-AF65-F5344CB8AC3E}">
        <p14:creationId xmlns:p14="http://schemas.microsoft.com/office/powerpoint/2010/main" val="8148443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en-US">
                <a:latin typeface="Arial" charset="0"/>
                <a:cs typeface="Arial" charset="0"/>
              </a:rPr>
              <a:t>Complete Trees</a:t>
            </a:r>
          </a:p>
        </p:txBody>
      </p:sp>
      <p:sp>
        <p:nvSpPr>
          <p:cNvPr id="3072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For example, the previous heap may be represented as the following (non-unique!) complete tree:</a:t>
            </a:r>
          </a:p>
        </p:txBody>
      </p:sp>
      <p:pic>
        <p:nvPicPr>
          <p:cNvPr id="30724" name="Picture 4" descr="heap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1563" y="2565400"/>
            <a:ext cx="4462462"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11698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a:latin typeface="Arial" charset="0"/>
                <a:cs typeface="Arial" charset="0"/>
              </a:rPr>
              <a:t>Complete Trees:  Push</a:t>
            </a:r>
          </a:p>
        </p:txBody>
      </p:sp>
      <p:sp>
        <p:nvSpPr>
          <p:cNvPr id="3174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If we insert into a complete tree, we need only place the new node as a leaf node in the appropriate location and percolate up</a:t>
            </a:r>
          </a:p>
        </p:txBody>
      </p:sp>
      <p:pic>
        <p:nvPicPr>
          <p:cNvPr id="31748" name="Picture 4" descr="heap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1563" y="2565400"/>
            <a:ext cx="4462462"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Oval 7"/>
          <p:cNvSpPr>
            <a:spLocks noChangeArrowheads="1"/>
          </p:cNvSpPr>
          <p:nvPr/>
        </p:nvSpPr>
        <p:spPr bwMode="auto">
          <a:xfrm>
            <a:off x="2644718" y="4722813"/>
            <a:ext cx="287337" cy="288925"/>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endParaRPr lang="en-CA" altLang="en-US" sz="1800"/>
          </a:p>
        </p:txBody>
      </p:sp>
    </p:spTree>
    <p:extLst>
      <p:ext uri="{BB962C8B-B14F-4D97-AF65-F5344CB8AC3E}">
        <p14:creationId xmlns:p14="http://schemas.microsoft.com/office/powerpoint/2010/main" val="8850994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en-US">
                <a:latin typeface="Arial" charset="0"/>
                <a:cs typeface="Arial" charset="0"/>
              </a:rPr>
              <a:t>Complete Trees:  Push</a:t>
            </a:r>
          </a:p>
        </p:txBody>
      </p:sp>
      <p:sp>
        <p:nvSpPr>
          <p:cNvPr id="3277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For example, push 25:</a:t>
            </a:r>
          </a:p>
        </p:txBody>
      </p:sp>
      <p:pic>
        <p:nvPicPr>
          <p:cNvPr id="32772" name="Picture 4" descr="heap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1563" y="2565400"/>
            <a:ext cx="4462462"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Picture 5" descr="heap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1563" y="2565400"/>
            <a:ext cx="4462462"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33099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8" descr="C:\Users\dwharder\Desktop\a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913" y="2565400"/>
            <a:ext cx="4462462"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Rectangle 2"/>
          <p:cNvSpPr>
            <a:spLocks noGrp="1" noChangeArrowheads="1"/>
          </p:cNvSpPr>
          <p:nvPr>
            <p:ph type="title"/>
          </p:nvPr>
        </p:nvSpPr>
        <p:spPr/>
        <p:txBody>
          <a:bodyPr/>
          <a:lstStyle/>
          <a:p>
            <a:r>
              <a:rPr lang="en-US" altLang="en-US" dirty="0">
                <a:latin typeface="Arial" charset="0"/>
                <a:cs typeface="Arial" charset="0"/>
              </a:rPr>
              <a:t>Complete Trees:  Push</a:t>
            </a:r>
          </a:p>
        </p:txBody>
      </p:sp>
      <p:sp>
        <p:nvSpPr>
          <p:cNvPr id="33796"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have to percolate 25 up into its appropriate location</a:t>
            </a:r>
          </a:p>
          <a:p>
            <a:pPr lvl="1"/>
            <a:r>
              <a:rPr lang="en-US" altLang="en-US" dirty="0">
                <a:latin typeface="Arial" charset="0"/>
                <a:cs typeface="Arial" charset="0"/>
              </a:rPr>
              <a:t>The resulting heap is still a complete tree</a:t>
            </a:r>
          </a:p>
        </p:txBody>
      </p:sp>
    </p:spTree>
    <p:extLst>
      <p:ext uri="{BB962C8B-B14F-4D97-AF65-F5344CB8AC3E}">
        <p14:creationId xmlns:p14="http://schemas.microsoft.com/office/powerpoint/2010/main" val="984310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a:latin typeface="Arial" charset="0"/>
                <a:cs typeface="Arial" charset="0"/>
              </a:rPr>
              <a:t>Definition</a:t>
            </a:r>
            <a:endParaRPr lang="en-US" altLang="en-US" sz="4400">
              <a:latin typeface="Arial" charset="0"/>
              <a:cs typeface="Arial" charset="0"/>
            </a:endParaRP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Queues</a:t>
            </a:r>
          </a:p>
          <a:p>
            <a:pPr lvl="1"/>
            <a:r>
              <a:rPr lang="en-US" altLang="en-US" dirty="0">
                <a:latin typeface="Arial" charset="0"/>
                <a:cs typeface="Arial" charset="0"/>
              </a:rPr>
              <a:t>The order may be summarized by </a:t>
            </a:r>
            <a:r>
              <a:rPr lang="en-US" altLang="en-US" i="1" dirty="0">
                <a:latin typeface="Arial" charset="0"/>
                <a:cs typeface="Arial" charset="0"/>
              </a:rPr>
              <a:t>first in, first out</a:t>
            </a:r>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Priority queues</a:t>
            </a:r>
          </a:p>
          <a:p>
            <a:pPr lvl="1"/>
            <a:r>
              <a:rPr lang="en-US" altLang="en-US" dirty="0">
                <a:latin typeface="Arial" charset="0"/>
                <a:cs typeface="Arial" charset="0"/>
              </a:rPr>
              <a:t>Each object is associated with a priority</a:t>
            </a:r>
          </a:p>
          <a:p>
            <a:pPr lvl="2"/>
            <a:r>
              <a:rPr lang="en-US" altLang="en-US" sz="1800" dirty="0">
                <a:latin typeface="Arial" charset="0"/>
                <a:cs typeface="Arial" charset="0"/>
              </a:rPr>
              <a:t>The value </a:t>
            </a:r>
            <a:r>
              <a:rPr lang="en-US" altLang="en-US" sz="1800" dirty="0">
                <a:latin typeface="Times New Roman" pitchFamily="18" charset="0"/>
                <a:cs typeface="Arial" charset="0"/>
              </a:rPr>
              <a:t>0</a:t>
            </a:r>
            <a:r>
              <a:rPr lang="en-US" altLang="en-US" sz="1800" dirty="0">
                <a:latin typeface="Arial" charset="0"/>
                <a:cs typeface="Arial" charset="0"/>
              </a:rPr>
              <a:t> has the </a:t>
            </a:r>
            <a:r>
              <a:rPr lang="en-US" altLang="en-US" sz="1800" i="1" dirty="0">
                <a:latin typeface="Arial" charset="0"/>
                <a:cs typeface="Arial" charset="0"/>
              </a:rPr>
              <a:t>highest</a:t>
            </a:r>
            <a:r>
              <a:rPr lang="en-US" altLang="en-US" sz="1800" dirty="0">
                <a:latin typeface="Arial" charset="0"/>
                <a:cs typeface="Arial" charset="0"/>
              </a:rPr>
              <a:t> priority, and</a:t>
            </a:r>
          </a:p>
          <a:p>
            <a:pPr lvl="2"/>
            <a:r>
              <a:rPr lang="en-US" altLang="en-US" sz="1800" dirty="0">
                <a:latin typeface="Arial" charset="0"/>
                <a:cs typeface="Arial" charset="0"/>
              </a:rPr>
              <a:t>The higher the number, the lower the priority</a:t>
            </a:r>
          </a:p>
          <a:p>
            <a:pPr lvl="1"/>
            <a:r>
              <a:rPr lang="en-US" altLang="en-US" dirty="0">
                <a:latin typeface="Arial" charset="0"/>
                <a:cs typeface="Arial" charset="0"/>
              </a:rPr>
              <a:t>We pop the object which has the highest priority</a:t>
            </a:r>
          </a:p>
          <a:p>
            <a:endParaRPr lang="en-US" altLang="en-US" dirty="0">
              <a:latin typeface="Arial" charset="0"/>
              <a:cs typeface="Arial"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CA" altLang="en-US">
                <a:latin typeface="Arial" charset="0"/>
                <a:cs typeface="Arial" charset="0"/>
              </a:rPr>
              <a:t>Complete Trees:  Pop</a:t>
            </a:r>
          </a:p>
        </p:txBody>
      </p:sp>
      <p:sp>
        <p:nvSpPr>
          <p:cNvPr id="34819" name="Content Placeholder 2"/>
          <p:cNvSpPr>
            <a:spLocks noGrp="1"/>
          </p:cNvSpPr>
          <p:nvPr>
            <p:ph idx="1"/>
          </p:nvPr>
        </p:nvSpPr>
        <p:spPr/>
        <p:txBody>
          <a:bodyPr/>
          <a:lstStyle/>
          <a:p>
            <a:pPr>
              <a:buFont typeface="Arial" charset="0"/>
              <a:buNone/>
            </a:pPr>
            <a:r>
              <a:rPr lang="en-CA" altLang="en-US">
                <a:latin typeface="Arial" charset="0"/>
                <a:cs typeface="Arial" charset="0"/>
              </a:rPr>
              <a:t>	Suppose we want to pop the top entry:  12</a:t>
            </a:r>
          </a:p>
        </p:txBody>
      </p:sp>
      <p:pic>
        <p:nvPicPr>
          <p:cNvPr id="34820" name="Picture 10" descr="C:\Users\dwharder\Desktop\x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913" y="2565400"/>
            <a:ext cx="4462462"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64698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en-US">
                <a:latin typeface="Arial" charset="0"/>
                <a:cs typeface="Arial" charset="0"/>
              </a:rPr>
              <a:t>Complete Trees:  Pop</a:t>
            </a:r>
          </a:p>
        </p:txBody>
      </p:sp>
      <p:sp>
        <p:nvSpPr>
          <p:cNvPr id="3584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Percolating up creates a hole leading to a non-complete tree</a:t>
            </a:r>
          </a:p>
        </p:txBody>
      </p:sp>
      <p:pic>
        <p:nvPicPr>
          <p:cNvPr id="35844" name="Picture 9" descr="C:\Users\dwharder\Desktop\az.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4738" y="2276475"/>
            <a:ext cx="4462462"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953921" y="5198824"/>
            <a:ext cx="1706557" cy="369332"/>
          </a:xfrm>
          <a:prstGeom prst="rect">
            <a:avLst/>
          </a:prstGeom>
          <a:noFill/>
        </p:spPr>
        <p:txBody>
          <a:bodyPr wrap="none" rtlCol="0">
            <a:spAutoFit/>
          </a:bodyPr>
          <a:lstStyle/>
          <a:p>
            <a:r>
              <a:rPr lang="en-US" altLang="zh-CN" i="1" dirty="0"/>
              <a:t>What’s wrong?</a:t>
            </a:r>
            <a:endParaRPr lang="zh-CN" altLang="en-US" i="1" dirty="0"/>
          </a:p>
        </p:txBody>
      </p:sp>
    </p:spTree>
    <p:extLst>
      <p:ext uri="{BB962C8B-B14F-4D97-AF65-F5344CB8AC3E}">
        <p14:creationId xmlns:p14="http://schemas.microsoft.com/office/powerpoint/2010/main" val="1199120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ltLang="en-US">
                <a:latin typeface="Arial" charset="0"/>
                <a:cs typeface="Arial" charset="0"/>
              </a:rPr>
              <a:t>Complete Trees:  Pop</a:t>
            </a:r>
            <a:endParaRPr lang="en-CA" altLang="en-US">
              <a:latin typeface="Arial" charset="0"/>
              <a:cs typeface="Arial" charset="0"/>
            </a:endParaRPr>
          </a:p>
        </p:txBody>
      </p:sp>
      <p:sp>
        <p:nvSpPr>
          <p:cNvPr id="36867" name="Content Placeholder 2"/>
          <p:cNvSpPr>
            <a:spLocks noGrp="1"/>
          </p:cNvSpPr>
          <p:nvPr>
            <p:ph idx="1"/>
          </p:nvPr>
        </p:nvSpPr>
        <p:spPr/>
        <p:txBody>
          <a:bodyPr/>
          <a:lstStyle/>
          <a:p>
            <a:pPr>
              <a:buFont typeface="Arial" charset="0"/>
              <a:buNone/>
            </a:pPr>
            <a:r>
              <a:rPr lang="en-CA" altLang="en-US" dirty="0">
                <a:latin typeface="Arial" charset="0"/>
                <a:cs typeface="Arial" charset="0"/>
              </a:rPr>
              <a:t>	Instead, copy the last entry in the heap to the root</a:t>
            </a:r>
          </a:p>
        </p:txBody>
      </p:sp>
      <p:pic>
        <p:nvPicPr>
          <p:cNvPr id="36868" name="Picture 7" descr="C:\Users\dwharder\Desktop\aa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913" y="2279650"/>
            <a:ext cx="4462462"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72216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8" descr="C:\Users\dwharder\Desktop\aa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913" y="2279650"/>
            <a:ext cx="4462462"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Title 1"/>
          <p:cNvSpPr>
            <a:spLocks noGrp="1"/>
          </p:cNvSpPr>
          <p:nvPr>
            <p:ph type="title"/>
          </p:nvPr>
        </p:nvSpPr>
        <p:spPr/>
        <p:txBody>
          <a:bodyPr/>
          <a:lstStyle/>
          <a:p>
            <a:r>
              <a:rPr lang="en-US" altLang="en-US">
                <a:latin typeface="Arial" charset="0"/>
                <a:cs typeface="Arial" charset="0"/>
              </a:rPr>
              <a:t>Complete Trees:  Pop</a:t>
            </a:r>
            <a:endParaRPr lang="en-CA" altLang="en-US">
              <a:latin typeface="Arial" charset="0"/>
              <a:cs typeface="Arial" charset="0"/>
            </a:endParaRPr>
          </a:p>
        </p:txBody>
      </p:sp>
      <p:sp>
        <p:nvSpPr>
          <p:cNvPr id="37892" name="Content Placeholder 2"/>
          <p:cNvSpPr>
            <a:spLocks noGrp="1"/>
          </p:cNvSpPr>
          <p:nvPr>
            <p:ph idx="1"/>
          </p:nvPr>
        </p:nvSpPr>
        <p:spPr/>
        <p:txBody>
          <a:bodyPr/>
          <a:lstStyle/>
          <a:p>
            <a:pPr>
              <a:buFont typeface="Arial" charset="0"/>
              <a:buNone/>
            </a:pPr>
            <a:r>
              <a:rPr lang="en-CA" altLang="en-US" dirty="0">
                <a:latin typeface="Arial" charset="0"/>
                <a:cs typeface="Arial" charset="0"/>
              </a:rPr>
              <a:t>	Now, percolate 36 down swapping it with the smallest of its children</a:t>
            </a:r>
          </a:p>
          <a:p>
            <a:pPr lvl="1"/>
            <a:r>
              <a:rPr lang="en-CA" altLang="en-US" dirty="0">
                <a:latin typeface="Arial" charset="0"/>
                <a:cs typeface="Arial" charset="0"/>
              </a:rPr>
              <a:t>We halt when both children are larger</a:t>
            </a:r>
          </a:p>
        </p:txBody>
      </p:sp>
    </p:spTree>
    <p:extLst>
      <p:ext uri="{BB962C8B-B14F-4D97-AF65-F5344CB8AC3E}">
        <p14:creationId xmlns:p14="http://schemas.microsoft.com/office/powerpoint/2010/main" val="34104629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a:latin typeface="Arial" charset="0"/>
                <a:cs typeface="Arial" charset="0"/>
              </a:rPr>
              <a:t>Complete Trees:  Pop</a:t>
            </a:r>
          </a:p>
        </p:txBody>
      </p:sp>
      <p:sp>
        <p:nvSpPr>
          <p:cNvPr id="3891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resulting tree is now still a complete tree:</a:t>
            </a:r>
          </a:p>
        </p:txBody>
      </p:sp>
      <p:pic>
        <p:nvPicPr>
          <p:cNvPr id="38916" name="Picture 11" descr="C:\Users\dwharder\Desktop\aa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913" y="2279650"/>
            <a:ext cx="4462462"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44625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ltLang="en-US">
                <a:latin typeface="Arial" charset="0"/>
                <a:cs typeface="Arial" charset="0"/>
              </a:rPr>
              <a:t>Complete Trees:  Pop</a:t>
            </a:r>
            <a:endParaRPr lang="en-CA" altLang="en-US">
              <a:latin typeface="Arial" charset="0"/>
              <a:cs typeface="Arial" charset="0"/>
            </a:endParaRPr>
          </a:p>
        </p:txBody>
      </p:sp>
      <p:sp>
        <p:nvSpPr>
          <p:cNvPr id="39939" name="Content Placeholder 2"/>
          <p:cNvSpPr>
            <a:spLocks noGrp="1"/>
          </p:cNvSpPr>
          <p:nvPr>
            <p:ph idx="1"/>
          </p:nvPr>
        </p:nvSpPr>
        <p:spPr/>
        <p:txBody>
          <a:bodyPr/>
          <a:lstStyle/>
          <a:p>
            <a:pPr>
              <a:buFont typeface="Arial" charset="0"/>
              <a:buNone/>
            </a:pPr>
            <a:r>
              <a:rPr lang="en-CA" altLang="en-US">
                <a:latin typeface="Arial" charset="0"/>
                <a:cs typeface="Arial" charset="0"/>
              </a:rPr>
              <a:t>	Again, popping 15, copy up the last entry:  88</a:t>
            </a:r>
          </a:p>
        </p:txBody>
      </p:sp>
      <p:pic>
        <p:nvPicPr>
          <p:cNvPr id="39940" name="Picture 9" descr="C:\Users\dwharder\Desktop\aa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913" y="2279650"/>
            <a:ext cx="4462462"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89253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altLang="en-US">
                <a:latin typeface="Arial" charset="0"/>
                <a:cs typeface="Arial" charset="0"/>
              </a:rPr>
              <a:t>Complete Trees:  Pop</a:t>
            </a:r>
            <a:endParaRPr lang="en-CA" altLang="en-US">
              <a:latin typeface="Arial" charset="0"/>
              <a:cs typeface="Arial" charset="0"/>
            </a:endParaRPr>
          </a:p>
        </p:txBody>
      </p:sp>
      <p:sp>
        <p:nvSpPr>
          <p:cNvPr id="40963" name="Content Placeholder 2"/>
          <p:cNvSpPr>
            <a:spLocks noGrp="1"/>
          </p:cNvSpPr>
          <p:nvPr>
            <p:ph idx="1"/>
          </p:nvPr>
        </p:nvSpPr>
        <p:spPr/>
        <p:txBody>
          <a:bodyPr/>
          <a:lstStyle/>
          <a:p>
            <a:pPr>
              <a:buFont typeface="Arial" charset="0"/>
              <a:buNone/>
            </a:pPr>
            <a:r>
              <a:rPr lang="en-CA" altLang="en-US" dirty="0">
                <a:latin typeface="Arial" charset="0"/>
                <a:cs typeface="Arial" charset="0"/>
              </a:rPr>
              <a:t>	This time, it gets percolated down to the point where it has no children</a:t>
            </a:r>
          </a:p>
        </p:txBody>
      </p:sp>
      <p:pic>
        <p:nvPicPr>
          <p:cNvPr id="40964" name="Picture 10" descr="C:\Users\dwharder\Desktop\aa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913" y="2279650"/>
            <a:ext cx="4462462"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92378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en-US">
                <a:latin typeface="Arial" charset="0"/>
                <a:cs typeface="Arial" charset="0"/>
              </a:rPr>
              <a:t>Complete Trees:  Pop</a:t>
            </a:r>
          </a:p>
        </p:txBody>
      </p:sp>
      <p:sp>
        <p:nvSpPr>
          <p:cNvPr id="4198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In popping 17, 53 is moved to the top</a:t>
            </a:r>
          </a:p>
        </p:txBody>
      </p:sp>
      <p:pic>
        <p:nvPicPr>
          <p:cNvPr id="41988" name="Picture 12" descr="C:\Users\dwharder\Desktop\aa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913" y="2279650"/>
            <a:ext cx="4462462"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72726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ltLang="en-US">
                <a:latin typeface="Arial" charset="0"/>
                <a:cs typeface="Arial" charset="0"/>
              </a:rPr>
              <a:t>Complete Trees:  Pop</a:t>
            </a:r>
          </a:p>
        </p:txBody>
      </p:sp>
      <p:sp>
        <p:nvSpPr>
          <p:cNvPr id="4301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And percolated down, again to the deepest level</a:t>
            </a:r>
          </a:p>
        </p:txBody>
      </p:sp>
      <p:pic>
        <p:nvPicPr>
          <p:cNvPr id="43012" name="Picture 13" descr="C:\Users\dwharder\Desktop\a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913" y="2279650"/>
            <a:ext cx="4462462"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79749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en-US">
                <a:latin typeface="Arial" charset="0"/>
                <a:cs typeface="Arial" charset="0"/>
              </a:rPr>
              <a:t>Complete Trees:  Pop</a:t>
            </a:r>
          </a:p>
        </p:txBody>
      </p:sp>
      <p:sp>
        <p:nvSpPr>
          <p:cNvPr id="4403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Popping 19 copies up 39</a:t>
            </a:r>
          </a:p>
        </p:txBody>
      </p:sp>
      <p:pic>
        <p:nvPicPr>
          <p:cNvPr id="44036" name="Picture 14" descr="C:\Users\dwharder\Desktop\aa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913" y="2279650"/>
            <a:ext cx="4462462"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9012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9" descr="a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2488" y="4508500"/>
            <a:ext cx="489585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Picture 8" descr="a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2488" y="2924175"/>
            <a:ext cx="4897437"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10" descr="a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2488" y="1557338"/>
            <a:ext cx="489585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 name="Rectangle 3"/>
          <p:cNvSpPr>
            <a:spLocks noGrp="1" noChangeArrowheads="1"/>
          </p:cNvSpPr>
          <p:nvPr>
            <p:ph type="body" idx="1"/>
          </p:nvPr>
        </p:nvSpPr>
        <p:spPr>
          <a:xfrm>
            <a:off x="457200" y="1600200"/>
            <a:ext cx="8686800" cy="4525963"/>
          </a:xfrm>
        </p:spPr>
        <p:txBody>
          <a:bodyPr/>
          <a:lstStyle/>
          <a:p>
            <a:pPr>
              <a:buFont typeface="Arial" charset="0"/>
              <a:buNone/>
            </a:pPr>
            <a:r>
              <a:rPr lang="en-US" altLang="en-US" dirty="0">
                <a:latin typeface="Arial" charset="0"/>
                <a:cs typeface="Arial" charset="0"/>
              </a:rPr>
              <a:t>	The top of a priority queue is the object with highest priority</a:t>
            </a:r>
          </a:p>
          <a:p>
            <a:endParaRPr lang="en-US" altLang="en-US" dirty="0">
              <a:latin typeface="Arial" charset="0"/>
              <a:cs typeface="Arial" charset="0"/>
            </a:endParaRPr>
          </a:p>
          <a:p>
            <a:endParaRPr lang="en-US" altLang="en-US" dirty="0">
              <a:latin typeface="Arial" charset="0"/>
              <a:cs typeface="Arial" charset="0"/>
            </a:endParaRPr>
          </a:p>
          <a:p>
            <a:pPr>
              <a:buFont typeface="Arial" charset="0"/>
              <a:buNone/>
            </a:pPr>
            <a:r>
              <a:rPr lang="en-US" altLang="en-US" dirty="0">
                <a:latin typeface="Arial" charset="0"/>
                <a:cs typeface="Arial" charset="0"/>
              </a:rPr>
              <a:t>	Popping from a priority queue removes the current highest priority object:</a:t>
            </a:r>
          </a:p>
          <a:p>
            <a:endParaRPr lang="en-US" altLang="en-US" dirty="0">
              <a:latin typeface="Arial" charset="0"/>
              <a:cs typeface="Arial" charset="0"/>
            </a:endParaRPr>
          </a:p>
          <a:p>
            <a:endParaRPr lang="en-US" altLang="en-US" dirty="0">
              <a:latin typeface="Arial" charset="0"/>
              <a:cs typeface="Arial" charset="0"/>
            </a:endParaRPr>
          </a:p>
          <a:p>
            <a:pPr>
              <a:buFont typeface="Arial" charset="0"/>
              <a:buNone/>
            </a:pPr>
            <a:r>
              <a:rPr lang="en-US" altLang="en-US" dirty="0">
                <a:latin typeface="Arial" charset="0"/>
                <a:cs typeface="Arial" charset="0"/>
              </a:rPr>
              <a:t>	Push places a new object into the appropriate place</a:t>
            </a:r>
          </a:p>
        </p:txBody>
      </p:sp>
      <p:sp>
        <p:nvSpPr>
          <p:cNvPr id="8198" name="Rectangle 2"/>
          <p:cNvSpPr>
            <a:spLocks noGrp="1" noChangeArrowheads="1"/>
          </p:cNvSpPr>
          <p:nvPr>
            <p:ph type="title"/>
          </p:nvPr>
        </p:nvSpPr>
        <p:spPr/>
        <p:txBody>
          <a:bodyPr/>
          <a:lstStyle/>
          <a:p>
            <a:r>
              <a:rPr lang="en-US" altLang="en-US" dirty="0">
                <a:latin typeface="Arial" charset="0"/>
                <a:cs typeface="Arial" charset="0"/>
              </a:rPr>
              <a:t>Operations</a:t>
            </a:r>
            <a:endParaRPr lang="en-US" altLang="en-US" sz="4400" dirty="0">
              <a:latin typeface="Arial" charset="0"/>
              <a:cs typeface="Arial"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altLang="en-US">
                <a:latin typeface="Arial" charset="0"/>
                <a:cs typeface="Arial" charset="0"/>
              </a:rPr>
              <a:t>Complete Trees:  Pop</a:t>
            </a:r>
            <a:endParaRPr lang="en-CA" altLang="en-US">
              <a:latin typeface="Arial" charset="0"/>
              <a:cs typeface="Arial" charset="0"/>
            </a:endParaRPr>
          </a:p>
        </p:txBody>
      </p:sp>
      <p:sp>
        <p:nvSpPr>
          <p:cNvPr id="45059" name="Content Placeholder 2"/>
          <p:cNvSpPr>
            <a:spLocks noGrp="1"/>
          </p:cNvSpPr>
          <p:nvPr>
            <p:ph idx="1"/>
          </p:nvPr>
        </p:nvSpPr>
        <p:spPr/>
        <p:txBody>
          <a:bodyPr/>
          <a:lstStyle/>
          <a:p>
            <a:pPr>
              <a:buFont typeface="Arial" charset="0"/>
              <a:buNone/>
            </a:pPr>
            <a:r>
              <a:rPr lang="en-CA" altLang="en-US">
                <a:latin typeface="Arial" charset="0"/>
                <a:cs typeface="Arial" charset="0"/>
              </a:rPr>
              <a:t>	Which is then percolated down to the second deepest level</a:t>
            </a:r>
          </a:p>
        </p:txBody>
      </p:sp>
      <p:pic>
        <p:nvPicPr>
          <p:cNvPr id="45060" name="Picture 6" descr="C:\Users\dwharder\Desktop\aa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913" y="2279650"/>
            <a:ext cx="4462462"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53882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tLang="en-US">
                <a:latin typeface="Arial" charset="0"/>
                <a:cs typeface="Arial" charset="0"/>
              </a:rPr>
              <a:t>Complete Tree</a:t>
            </a:r>
            <a:endParaRPr lang="en-US" altLang="en-US" sz="4400">
              <a:latin typeface="Arial" charset="0"/>
              <a:cs typeface="Arial" charset="0"/>
            </a:endParaRPr>
          </a:p>
        </p:txBody>
      </p:sp>
      <p:sp>
        <p:nvSpPr>
          <p:cNvPr id="4608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Therefore, we can maintain the complete-tree shape of a heap</a:t>
            </a:r>
          </a:p>
          <a:p>
            <a:endParaRPr lang="en-US" altLang="en-US" dirty="0">
              <a:latin typeface="Arial" charset="0"/>
              <a:cs typeface="Arial" charset="0"/>
            </a:endParaRPr>
          </a:p>
          <a:p>
            <a:pPr>
              <a:buFont typeface="Arial" charset="0"/>
              <a:buNone/>
            </a:pPr>
            <a:r>
              <a:rPr lang="en-US" altLang="en-US" dirty="0">
                <a:latin typeface="Arial" charset="0"/>
                <a:cs typeface="Arial" charset="0"/>
              </a:rPr>
              <a:t>	</a:t>
            </a:r>
            <a:r>
              <a:rPr lang="en-US" altLang="en-US" dirty="0">
                <a:solidFill>
                  <a:srgbClr val="FF0000"/>
                </a:solidFill>
                <a:latin typeface="Arial" charset="0"/>
                <a:cs typeface="Arial" charset="0"/>
              </a:rPr>
              <a:t>We may store a complete tree using an array</a:t>
            </a:r>
            <a:r>
              <a:rPr lang="en-US" altLang="en-US" dirty="0">
                <a:latin typeface="Arial" charset="0"/>
                <a:cs typeface="Arial" charset="0"/>
              </a:rPr>
              <a:t>:</a:t>
            </a:r>
          </a:p>
          <a:p>
            <a:pPr lvl="1"/>
            <a:r>
              <a:rPr lang="en-US" altLang="en-US" dirty="0">
                <a:latin typeface="Arial" charset="0"/>
                <a:cs typeface="Arial" charset="0"/>
              </a:rPr>
              <a:t>The array is filled using breadth-first traversal on the tree</a:t>
            </a:r>
          </a:p>
        </p:txBody>
      </p:sp>
    </p:spTree>
    <p:extLst>
      <p:ext uri="{BB962C8B-B14F-4D97-AF65-F5344CB8AC3E}">
        <p14:creationId xmlns:p14="http://schemas.microsoft.com/office/powerpoint/2010/main" val="9440851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4" descr="heap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1773238"/>
            <a:ext cx="4462462" cy="273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7" name="Rectangle 2"/>
          <p:cNvSpPr>
            <a:spLocks noGrp="1" noChangeArrowheads="1"/>
          </p:cNvSpPr>
          <p:nvPr>
            <p:ph type="title"/>
          </p:nvPr>
        </p:nvSpPr>
        <p:spPr/>
        <p:txBody>
          <a:bodyPr/>
          <a:lstStyle/>
          <a:p>
            <a:r>
              <a:rPr lang="en-US" altLang="en-US">
                <a:latin typeface="Arial" charset="0"/>
                <a:cs typeface="Arial" charset="0"/>
              </a:rPr>
              <a:t>Array Implementation</a:t>
            </a:r>
          </a:p>
        </p:txBody>
      </p:sp>
      <p:sp>
        <p:nvSpPr>
          <p:cNvPr id="47108"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For the heap</a:t>
            </a:r>
          </a:p>
          <a:p>
            <a:endParaRPr lang="en-US" altLang="en-US">
              <a:latin typeface="Arial" charset="0"/>
              <a:cs typeface="Arial" charset="0"/>
            </a:endParaRPr>
          </a:p>
          <a:p>
            <a:endParaRPr lang="en-US" altLang="en-US">
              <a:latin typeface="Arial" charset="0"/>
              <a:cs typeface="Arial" charset="0"/>
            </a:endParaRPr>
          </a:p>
          <a:p>
            <a:endParaRPr lang="en-US" altLang="en-US">
              <a:latin typeface="Arial" charset="0"/>
              <a:cs typeface="Arial" charset="0"/>
            </a:endParaRPr>
          </a:p>
          <a:p>
            <a:endParaRPr lang="en-US" altLang="en-US">
              <a:latin typeface="Arial" charset="0"/>
              <a:cs typeface="Arial" charset="0"/>
            </a:endParaRPr>
          </a:p>
          <a:p>
            <a:pPr>
              <a:buFontTx/>
              <a:buNone/>
            </a:pPr>
            <a:r>
              <a:rPr lang="en-US" altLang="en-US">
                <a:latin typeface="Arial" charset="0"/>
                <a:cs typeface="Arial" charset="0"/>
              </a:rPr>
              <a:t>	</a:t>
            </a:r>
          </a:p>
          <a:p>
            <a:pPr>
              <a:buFontTx/>
              <a:buNone/>
            </a:pPr>
            <a:r>
              <a:rPr lang="en-US" altLang="en-US">
                <a:latin typeface="Arial" charset="0"/>
                <a:cs typeface="Arial" charset="0"/>
              </a:rPr>
              <a:t>	</a:t>
            </a:r>
          </a:p>
          <a:p>
            <a:pPr>
              <a:buFontTx/>
              <a:buNone/>
            </a:pPr>
            <a:endParaRPr lang="en-US" altLang="en-US">
              <a:latin typeface="Arial" charset="0"/>
              <a:cs typeface="Arial" charset="0"/>
            </a:endParaRPr>
          </a:p>
          <a:p>
            <a:pPr>
              <a:buFontTx/>
              <a:buNone/>
            </a:pPr>
            <a:r>
              <a:rPr lang="en-US" altLang="en-US">
                <a:latin typeface="Arial" charset="0"/>
                <a:cs typeface="Arial" charset="0"/>
              </a:rPr>
              <a:t>	a breadth-first traversal yields:</a:t>
            </a:r>
          </a:p>
        </p:txBody>
      </p:sp>
      <p:pic>
        <p:nvPicPr>
          <p:cNvPr id="47109" name="Picture 45" descr="hash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0338" y="4868863"/>
            <a:ext cx="35274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0" name="Rectangle 5"/>
          <p:cNvSpPr>
            <a:spLocks noChangeArrowheads="1"/>
          </p:cNvSpPr>
          <p:nvPr/>
        </p:nvSpPr>
        <p:spPr bwMode="auto">
          <a:xfrm>
            <a:off x="2535768" y="4899415"/>
            <a:ext cx="201003" cy="213224"/>
          </a:xfrm>
          <a:prstGeom prst="rect">
            <a:avLst/>
          </a:prstGeom>
          <a:noFill/>
          <a:ln w="22225">
            <a:solidFill>
              <a:schemeClr val="tx1">
                <a:lumMod val="85000"/>
                <a:lumOff val="15000"/>
              </a:schemeClr>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endParaRPr lang="en-CA" altLang="en-US" sz="1800">
              <a:solidFill>
                <a:schemeClr val="tx1">
                  <a:lumMod val="75000"/>
                  <a:lumOff val="25000"/>
                </a:schemeClr>
              </a:solidFill>
            </a:endParaRPr>
          </a:p>
        </p:txBody>
      </p:sp>
    </p:spTree>
    <p:extLst>
      <p:ext uri="{BB962C8B-B14F-4D97-AF65-F5344CB8AC3E}">
        <p14:creationId xmlns:p14="http://schemas.microsoft.com/office/powerpoint/2010/main" val="22116616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ltLang="en-US">
                <a:latin typeface="Arial" charset="0"/>
                <a:cs typeface="Arial" charset="0"/>
              </a:rPr>
              <a:t>Array Implementation</a:t>
            </a:r>
          </a:p>
        </p:txBody>
      </p:sp>
      <p:sp>
        <p:nvSpPr>
          <p:cNvPr id="4813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start at index 1 when filling the array.</a:t>
            </a:r>
          </a:p>
          <a:p>
            <a:endParaRPr lang="en-US" altLang="en-US" dirty="0">
              <a:latin typeface="Arial" charset="0"/>
              <a:cs typeface="Arial" charset="0"/>
            </a:endParaRPr>
          </a:p>
          <a:p>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Given the entry at index k, it follows that:</a:t>
            </a:r>
          </a:p>
          <a:p>
            <a:pPr lvl="1"/>
            <a:r>
              <a:rPr lang="en-US" altLang="en-US" dirty="0">
                <a:latin typeface="Arial" charset="0"/>
                <a:cs typeface="Arial" charset="0"/>
              </a:rPr>
              <a:t>The parent of node is a </a:t>
            </a:r>
            <a:r>
              <a:rPr lang="en-US" altLang="en-US" i="1" dirty="0">
                <a:latin typeface="Times New Roman" pitchFamily="18" charset="0"/>
                <a:cs typeface="Arial" charset="0"/>
              </a:rPr>
              <a:t>k</a:t>
            </a:r>
            <a:r>
              <a:rPr lang="en-US" altLang="en-US" dirty="0">
                <a:latin typeface="Times New Roman" pitchFamily="18" charset="0"/>
                <a:cs typeface="Arial" charset="0"/>
              </a:rPr>
              <a:t>/2		</a:t>
            </a:r>
            <a:r>
              <a:rPr lang="en-US" altLang="en-US" sz="1600" dirty="0">
                <a:latin typeface="Consolas" panose="020B0609020204030204" pitchFamily="49" charset="0"/>
                <a:cs typeface="Consolas" panose="020B0609020204030204" pitchFamily="49" charset="0"/>
              </a:rPr>
              <a:t>parent = k &gt;&gt; 1;</a:t>
            </a:r>
          </a:p>
          <a:p>
            <a:pPr lvl="1"/>
            <a:r>
              <a:rPr lang="en-US" altLang="en-US" dirty="0">
                <a:latin typeface="Arial" charset="0"/>
                <a:cs typeface="Arial" charset="0"/>
              </a:rPr>
              <a:t>the children are at </a:t>
            </a:r>
            <a:r>
              <a:rPr lang="en-US" altLang="en-US" dirty="0">
                <a:latin typeface="Times New Roman" pitchFamily="18" charset="0"/>
                <a:cs typeface="Arial" charset="0"/>
              </a:rPr>
              <a:t>2</a:t>
            </a:r>
            <a:r>
              <a:rPr lang="en-US" altLang="en-US" i="1" dirty="0">
                <a:latin typeface="Times New Roman" pitchFamily="18" charset="0"/>
                <a:cs typeface="Arial" charset="0"/>
              </a:rPr>
              <a:t>k</a:t>
            </a:r>
            <a:r>
              <a:rPr lang="en-US" altLang="en-US" dirty="0"/>
              <a:t> and </a:t>
            </a:r>
            <a:r>
              <a:rPr lang="en-US" altLang="en-US" dirty="0">
                <a:latin typeface="Times New Roman" pitchFamily="18" charset="0"/>
                <a:cs typeface="Arial" charset="0"/>
              </a:rPr>
              <a:t>2</a:t>
            </a:r>
            <a:r>
              <a:rPr lang="en-US" altLang="en-US" i="1" dirty="0">
                <a:latin typeface="Times New Roman" pitchFamily="18" charset="0"/>
                <a:cs typeface="Arial" charset="0"/>
              </a:rPr>
              <a:t>k</a:t>
            </a:r>
            <a:r>
              <a:rPr lang="en-US" altLang="en-US" dirty="0">
                <a:latin typeface="Times New Roman" pitchFamily="18" charset="0"/>
                <a:cs typeface="Arial" charset="0"/>
              </a:rPr>
              <a:t> + 1	</a:t>
            </a:r>
            <a:r>
              <a:rPr lang="en-US" altLang="en-US" sz="1600" dirty="0" err="1">
                <a:latin typeface="Consolas" panose="020B0609020204030204" pitchFamily="49" charset="0"/>
                <a:cs typeface="Consolas" panose="020B0609020204030204" pitchFamily="49" charset="0"/>
              </a:rPr>
              <a:t>left_child</a:t>
            </a:r>
            <a:r>
              <a:rPr lang="en-US" altLang="en-US" sz="1600" dirty="0">
                <a:latin typeface="Consolas" panose="020B0609020204030204" pitchFamily="49" charset="0"/>
                <a:cs typeface="Consolas" panose="020B0609020204030204" pitchFamily="49" charset="0"/>
              </a:rPr>
              <a:t> = k &lt;&lt; 1;</a:t>
            </a:r>
            <a:br>
              <a:rPr lang="en-US" altLang="en-US" sz="1600" dirty="0">
                <a:latin typeface="Consolas" panose="020B0609020204030204" pitchFamily="49" charset="0"/>
                <a:cs typeface="Consolas" panose="020B0609020204030204" pitchFamily="49" charset="0"/>
              </a:rPr>
            </a:br>
            <a:r>
              <a:rPr lang="en-US" altLang="en-US" sz="1600" dirty="0">
                <a:latin typeface="Consolas" panose="020B0609020204030204" pitchFamily="49" charset="0"/>
                <a:cs typeface="Consolas" panose="020B0609020204030204" pitchFamily="49" charset="0"/>
              </a:rPr>
              <a:t>					</a:t>
            </a:r>
            <a:r>
              <a:rPr lang="en-US" altLang="en-US" sz="1600" dirty="0" err="1">
                <a:latin typeface="Consolas" panose="020B0609020204030204" pitchFamily="49" charset="0"/>
                <a:cs typeface="Consolas" panose="020B0609020204030204" pitchFamily="49" charset="0"/>
              </a:rPr>
              <a:t>right_child</a:t>
            </a:r>
            <a:r>
              <a:rPr lang="en-US" altLang="en-US" sz="1600" dirty="0">
                <a:latin typeface="Consolas" panose="020B0609020204030204" pitchFamily="49" charset="0"/>
                <a:cs typeface="Consolas" panose="020B0609020204030204" pitchFamily="49" charset="0"/>
              </a:rPr>
              <a:t> = </a:t>
            </a:r>
            <a:r>
              <a:rPr lang="en-US" altLang="en-US" sz="1600" dirty="0" err="1">
                <a:latin typeface="Consolas" panose="020B0609020204030204" pitchFamily="49" charset="0"/>
                <a:cs typeface="Consolas" panose="020B0609020204030204" pitchFamily="49" charset="0"/>
              </a:rPr>
              <a:t>left_child</a:t>
            </a:r>
            <a:r>
              <a:rPr lang="en-US" altLang="en-US" sz="1600" dirty="0">
                <a:latin typeface="Consolas" panose="020B0609020204030204" pitchFamily="49" charset="0"/>
                <a:cs typeface="Consolas" panose="020B0609020204030204" pitchFamily="49" charset="0"/>
              </a:rPr>
              <a:t> | 1;</a:t>
            </a:r>
            <a:endParaRPr lang="en-US" altLang="en-US" sz="1600" dirty="0">
              <a:latin typeface="Times New Roman" pitchFamily="18" charset="0"/>
              <a:cs typeface="Arial" charset="0"/>
            </a:endParaRPr>
          </a:p>
          <a:p>
            <a:pPr>
              <a:buFont typeface="Arial" charset="0"/>
              <a:buNone/>
            </a:pPr>
            <a:endParaRPr lang="en-US" altLang="en-US" dirty="0">
              <a:latin typeface="Arial" charset="0"/>
              <a:cs typeface="Arial" charset="0"/>
            </a:endParaRPr>
          </a:p>
        </p:txBody>
      </p:sp>
      <p:pic>
        <p:nvPicPr>
          <p:cNvPr id="48132" name="Picture 4" descr="heap4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2204864"/>
            <a:ext cx="352425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3" name="Rectangle 5"/>
          <p:cNvSpPr>
            <a:spLocks noChangeArrowheads="1"/>
          </p:cNvSpPr>
          <p:nvPr/>
        </p:nvSpPr>
        <p:spPr bwMode="auto">
          <a:xfrm>
            <a:off x="2527300" y="2500139"/>
            <a:ext cx="215900" cy="2159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endParaRPr lang="en-CA" altLang="en-US" sz="1800"/>
          </a:p>
        </p:txBody>
      </p:sp>
    </p:spTree>
    <p:extLst>
      <p:ext uri="{BB962C8B-B14F-4D97-AF65-F5344CB8AC3E}">
        <p14:creationId xmlns:p14="http://schemas.microsoft.com/office/powerpoint/2010/main" val="21532664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9154" name="Picture 42" descr="heap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2060575"/>
            <a:ext cx="4462462" cy="262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Rectangle 3"/>
          <p:cNvSpPr>
            <a:spLocks noGrp="1" noChangeArrowheads="1"/>
          </p:cNvSpPr>
          <p:nvPr>
            <p:ph type="title"/>
          </p:nvPr>
        </p:nvSpPr>
        <p:spPr/>
        <p:txBody>
          <a:bodyPr/>
          <a:lstStyle/>
          <a:p>
            <a:r>
              <a:rPr lang="en-US" altLang="en-US">
                <a:latin typeface="Arial" charset="0"/>
                <a:cs typeface="Arial" charset="0"/>
              </a:rPr>
              <a:t>Array Implementation</a:t>
            </a:r>
          </a:p>
        </p:txBody>
      </p:sp>
      <p:sp>
        <p:nvSpPr>
          <p:cNvPr id="49156" name="Rectangle 4"/>
          <p:cNvSpPr>
            <a:spLocks noGrp="1" noChangeArrowheads="1"/>
          </p:cNvSpPr>
          <p:nvPr>
            <p:ph type="body" idx="1"/>
          </p:nvPr>
        </p:nvSpPr>
        <p:spPr/>
        <p:txBody>
          <a:bodyPr/>
          <a:lstStyle/>
          <a:p>
            <a:pPr>
              <a:buFont typeface="Arial" charset="0"/>
              <a:buNone/>
            </a:pPr>
            <a:r>
              <a:rPr lang="en-US" altLang="en-US">
                <a:latin typeface="Arial" charset="0"/>
                <a:cs typeface="Arial" charset="0"/>
              </a:rPr>
              <a:t>	The children of 15 are 17 and 32:</a:t>
            </a:r>
          </a:p>
        </p:txBody>
      </p:sp>
      <p:sp>
        <p:nvSpPr>
          <p:cNvPr id="49157" name="Rectangle 45"/>
          <p:cNvSpPr>
            <a:spLocks noChangeArrowheads="1"/>
          </p:cNvSpPr>
          <p:nvPr/>
        </p:nvSpPr>
        <p:spPr bwMode="auto">
          <a:xfrm>
            <a:off x="2555875" y="4437063"/>
            <a:ext cx="215900" cy="2159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endParaRPr lang="en-CA" altLang="en-US" sz="1800"/>
          </a:p>
        </p:txBody>
      </p:sp>
    </p:spTree>
    <p:extLst>
      <p:ext uri="{BB962C8B-B14F-4D97-AF65-F5344CB8AC3E}">
        <p14:creationId xmlns:p14="http://schemas.microsoft.com/office/powerpoint/2010/main" val="13625226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0178" name="Picture 6" descr="hash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2060575"/>
            <a:ext cx="4462462" cy="262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9" name="Rectangle 2"/>
          <p:cNvSpPr>
            <a:spLocks noGrp="1" noChangeArrowheads="1"/>
          </p:cNvSpPr>
          <p:nvPr>
            <p:ph type="title"/>
          </p:nvPr>
        </p:nvSpPr>
        <p:spPr/>
        <p:txBody>
          <a:bodyPr/>
          <a:lstStyle/>
          <a:p>
            <a:r>
              <a:rPr lang="en-US" altLang="en-US">
                <a:latin typeface="Arial" charset="0"/>
                <a:cs typeface="Arial" charset="0"/>
              </a:rPr>
              <a:t>Array Implementation</a:t>
            </a:r>
          </a:p>
        </p:txBody>
      </p:sp>
      <p:sp>
        <p:nvSpPr>
          <p:cNvPr id="50180"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children of 17 are 25 and 19:</a:t>
            </a:r>
          </a:p>
        </p:txBody>
      </p:sp>
      <p:sp>
        <p:nvSpPr>
          <p:cNvPr id="7" name="Rectangle 8"/>
          <p:cNvSpPr>
            <a:spLocks noChangeArrowheads="1"/>
          </p:cNvSpPr>
          <p:nvPr/>
        </p:nvSpPr>
        <p:spPr bwMode="auto">
          <a:xfrm>
            <a:off x="2555875" y="4437063"/>
            <a:ext cx="215900" cy="2159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endParaRPr lang="en-CA" altLang="en-US" sz="1800"/>
          </a:p>
        </p:txBody>
      </p:sp>
    </p:spTree>
    <p:extLst>
      <p:ext uri="{BB962C8B-B14F-4D97-AF65-F5344CB8AC3E}">
        <p14:creationId xmlns:p14="http://schemas.microsoft.com/office/powerpoint/2010/main" val="26382297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02"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children of 32 are 41 and 36:</a:t>
            </a:r>
          </a:p>
        </p:txBody>
      </p:sp>
      <p:pic>
        <p:nvPicPr>
          <p:cNvPr id="51203" name="Picture 7" descr="heap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2060575"/>
            <a:ext cx="4462462" cy="262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4" name="Rectangle 2"/>
          <p:cNvSpPr>
            <a:spLocks noGrp="1" noChangeArrowheads="1"/>
          </p:cNvSpPr>
          <p:nvPr>
            <p:ph type="title"/>
          </p:nvPr>
        </p:nvSpPr>
        <p:spPr/>
        <p:txBody>
          <a:bodyPr/>
          <a:lstStyle/>
          <a:p>
            <a:r>
              <a:rPr lang="en-US" altLang="en-US">
                <a:latin typeface="Arial" charset="0"/>
                <a:cs typeface="Arial" charset="0"/>
              </a:rPr>
              <a:t>Array Implementation</a:t>
            </a:r>
          </a:p>
        </p:txBody>
      </p:sp>
      <p:sp>
        <p:nvSpPr>
          <p:cNvPr id="51205" name="Rectangle 8"/>
          <p:cNvSpPr>
            <a:spLocks noChangeArrowheads="1"/>
          </p:cNvSpPr>
          <p:nvPr/>
        </p:nvSpPr>
        <p:spPr bwMode="auto">
          <a:xfrm>
            <a:off x="2555875" y="4437063"/>
            <a:ext cx="215900" cy="2159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endParaRPr lang="en-CA" altLang="en-US" sz="1800"/>
          </a:p>
        </p:txBody>
      </p:sp>
    </p:spTree>
    <p:extLst>
      <p:ext uri="{BB962C8B-B14F-4D97-AF65-F5344CB8AC3E}">
        <p14:creationId xmlns:p14="http://schemas.microsoft.com/office/powerpoint/2010/main" val="39615054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tLang="en-US">
                <a:latin typeface="Arial" charset="0"/>
                <a:cs typeface="Arial" charset="0"/>
              </a:rPr>
              <a:t>Array Implementation</a:t>
            </a:r>
          </a:p>
        </p:txBody>
      </p:sp>
      <p:sp>
        <p:nvSpPr>
          <p:cNvPr id="5222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children of 25 are 33 and 55:</a:t>
            </a:r>
          </a:p>
        </p:txBody>
      </p:sp>
      <p:pic>
        <p:nvPicPr>
          <p:cNvPr id="52228" name="Picture 4" descr="heap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2060575"/>
            <a:ext cx="4462462" cy="262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9" name="Rectangle 8"/>
          <p:cNvSpPr>
            <a:spLocks noChangeArrowheads="1"/>
          </p:cNvSpPr>
          <p:nvPr/>
        </p:nvSpPr>
        <p:spPr bwMode="auto">
          <a:xfrm>
            <a:off x="2555875" y="4437063"/>
            <a:ext cx="215900" cy="2159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endParaRPr lang="en-CA" altLang="en-US" sz="1800"/>
          </a:p>
        </p:txBody>
      </p:sp>
    </p:spTree>
    <p:extLst>
      <p:ext uri="{BB962C8B-B14F-4D97-AF65-F5344CB8AC3E}">
        <p14:creationId xmlns:p14="http://schemas.microsoft.com/office/powerpoint/2010/main" val="29015434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ltLang="en-US">
                <a:latin typeface="Arial" charset="0"/>
                <a:cs typeface="Arial" charset="0"/>
              </a:rPr>
              <a:t>Array Implementation</a:t>
            </a:r>
          </a:p>
        </p:txBody>
      </p:sp>
      <p:sp>
        <p:nvSpPr>
          <p:cNvPr id="5325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If the heap-as-array has </a:t>
            </a:r>
            <a:r>
              <a:rPr lang="en-US" altLang="en-US" b="1" dirty="0">
                <a:latin typeface="Arial" charset="0"/>
                <a:cs typeface="Arial" charset="0"/>
              </a:rPr>
              <a:t>N</a:t>
            </a:r>
            <a:r>
              <a:rPr lang="en-US" altLang="en-US" dirty="0">
                <a:latin typeface="Arial" charset="0"/>
                <a:cs typeface="Arial" charset="0"/>
              </a:rPr>
              <a:t> entries, then the next empty node in the corresponding complete tree is at location </a:t>
            </a:r>
            <a:r>
              <a:rPr lang="en-US" altLang="en-US" b="1" dirty="0">
                <a:latin typeface="Arial" charset="0"/>
                <a:cs typeface="Arial" charset="0"/>
              </a:rPr>
              <a:t>L</a:t>
            </a:r>
            <a:r>
              <a:rPr lang="en-US" altLang="en-US" dirty="0">
                <a:latin typeface="Arial" charset="0"/>
                <a:cs typeface="Arial" charset="0"/>
              </a:rPr>
              <a:t> </a:t>
            </a:r>
            <a:r>
              <a:rPr lang="en-US" altLang="en-US" b="1" dirty="0">
                <a:latin typeface="Consolas" pitchFamily="49" charset="0"/>
                <a:cs typeface="Consolas" pitchFamily="49" charset="0"/>
              </a:rPr>
              <a:t>= N + 1</a:t>
            </a:r>
            <a:endParaRPr lang="en-US" altLang="en-US" dirty="0">
              <a:latin typeface="Consolas" pitchFamily="49" charset="0"/>
              <a:cs typeface="Consolas" pitchFamily="49" charset="0"/>
            </a:endParaRP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We compare the item at location </a:t>
            </a:r>
            <a:r>
              <a:rPr lang="en-US" altLang="en-US" b="1" dirty="0">
                <a:latin typeface="Arial" charset="0"/>
                <a:cs typeface="Arial" charset="0"/>
              </a:rPr>
              <a:t>L </a:t>
            </a:r>
            <a:r>
              <a:rPr lang="en-US" altLang="en-US" dirty="0">
                <a:latin typeface="Arial" charset="0"/>
                <a:cs typeface="Arial" charset="0"/>
              </a:rPr>
              <a:t>with the item at </a:t>
            </a:r>
            <a:r>
              <a:rPr lang="en-US" altLang="en-US" b="1" dirty="0">
                <a:latin typeface="Arial" charset="0"/>
                <a:cs typeface="Arial" charset="0"/>
              </a:rPr>
              <a:t>L</a:t>
            </a:r>
            <a:r>
              <a:rPr lang="en-US" altLang="en-US" b="1" dirty="0">
                <a:latin typeface="Consolas" pitchFamily="49" charset="0"/>
                <a:cs typeface="Consolas" pitchFamily="49" charset="0"/>
              </a:rPr>
              <a:t>/2</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If they are out of order</a:t>
            </a:r>
          </a:p>
          <a:p>
            <a:pPr lvl="1"/>
            <a:r>
              <a:rPr lang="en-US" altLang="en-US" dirty="0">
                <a:latin typeface="Arial" charset="0"/>
                <a:cs typeface="Arial" charset="0"/>
              </a:rPr>
              <a:t>Swap them</a:t>
            </a:r>
          </a:p>
          <a:p>
            <a:pPr lvl="1"/>
            <a:r>
              <a:rPr lang="en-US" altLang="en-US" dirty="0">
                <a:latin typeface="Arial" charset="0"/>
                <a:cs typeface="Arial" charset="0"/>
              </a:rPr>
              <a:t>Set </a:t>
            </a:r>
            <a:r>
              <a:rPr lang="en-US" altLang="en-US" b="1" dirty="0">
                <a:latin typeface="Arial" charset="0"/>
                <a:cs typeface="Arial" charset="0"/>
              </a:rPr>
              <a:t>L</a:t>
            </a:r>
            <a:r>
              <a:rPr lang="en-US" altLang="en-US" b="1" dirty="0">
                <a:latin typeface="Courier New" pitchFamily="49" charset="0"/>
                <a:cs typeface="Arial" charset="0"/>
              </a:rPr>
              <a:t>/= 2</a:t>
            </a:r>
            <a:r>
              <a:rPr lang="en-US" altLang="en-US" dirty="0">
                <a:latin typeface="Arial" charset="0"/>
                <a:cs typeface="Arial" charset="0"/>
              </a:rPr>
              <a:t> and repeat</a:t>
            </a:r>
          </a:p>
        </p:txBody>
      </p:sp>
    </p:spTree>
    <p:extLst>
      <p:ext uri="{BB962C8B-B14F-4D97-AF65-F5344CB8AC3E}">
        <p14:creationId xmlns:p14="http://schemas.microsoft.com/office/powerpoint/2010/main" val="30688142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Consider the following heap, both as a tree and in its array representation</a:t>
            </a:r>
          </a:p>
        </p:txBody>
      </p:sp>
      <p:pic>
        <p:nvPicPr>
          <p:cNvPr id="54275" name="Picture 11" descr="heap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9875" y="2420938"/>
            <a:ext cx="3524250"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6" name="Rectangle 2"/>
          <p:cNvSpPr>
            <a:spLocks noGrp="1" noChangeArrowheads="1"/>
          </p:cNvSpPr>
          <p:nvPr>
            <p:ph type="title"/>
          </p:nvPr>
        </p:nvSpPr>
        <p:spPr/>
        <p:txBody>
          <a:bodyPr/>
          <a:lstStyle/>
          <a:p>
            <a:r>
              <a:rPr lang="en-US" altLang="en-US">
                <a:latin typeface="Arial" charset="0"/>
                <a:cs typeface="Arial" charset="0"/>
              </a:rPr>
              <a:t>Array Implementation</a:t>
            </a:r>
          </a:p>
        </p:txBody>
      </p:sp>
    </p:spTree>
    <p:extLst>
      <p:ext uri="{BB962C8B-B14F-4D97-AF65-F5344CB8AC3E}">
        <p14:creationId xmlns:p14="http://schemas.microsoft.com/office/powerpoint/2010/main" val="3358844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a:latin typeface="Arial" charset="0"/>
                <a:cs typeface="Arial" charset="0"/>
              </a:rPr>
              <a:t>Lexicographical Priority</a:t>
            </a:r>
          </a:p>
        </p:txBody>
      </p:sp>
      <p:sp>
        <p:nvSpPr>
          <p:cNvPr id="9219"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Priority may also depend on multiple variables:</a:t>
            </a:r>
          </a:p>
          <a:p>
            <a:pPr lvl="1"/>
            <a:r>
              <a:rPr lang="en-US" altLang="en-US" dirty="0">
                <a:latin typeface="Arial" charset="0"/>
                <a:cs typeface="Arial" charset="0"/>
              </a:rPr>
              <a:t>Two values specify a priority: </a:t>
            </a:r>
            <a:r>
              <a:rPr lang="en-US" altLang="en-US" dirty="0">
                <a:latin typeface="Times New Roman" pitchFamily="18" charset="0"/>
                <a:cs typeface="Arial" charset="0"/>
              </a:rPr>
              <a:t>(</a:t>
            </a:r>
            <a:r>
              <a:rPr lang="en-US" altLang="en-US" i="1" dirty="0">
                <a:latin typeface="Times New Roman" pitchFamily="18" charset="0"/>
                <a:cs typeface="Arial" charset="0"/>
              </a:rPr>
              <a:t>a</a:t>
            </a:r>
            <a:r>
              <a:rPr lang="en-US" altLang="en-US" dirty="0">
                <a:latin typeface="Times New Roman" pitchFamily="18" charset="0"/>
                <a:cs typeface="Arial" charset="0"/>
              </a:rPr>
              <a:t>, </a:t>
            </a:r>
            <a:r>
              <a:rPr lang="en-US" altLang="en-US" i="1" dirty="0">
                <a:latin typeface="Times New Roman" pitchFamily="18" charset="0"/>
                <a:cs typeface="Arial" charset="0"/>
              </a:rPr>
              <a:t>b</a:t>
            </a:r>
            <a:r>
              <a:rPr lang="en-US" altLang="en-US" dirty="0">
                <a:latin typeface="Times New Roman" pitchFamily="18" charset="0"/>
                <a:cs typeface="Arial" charset="0"/>
              </a:rPr>
              <a:t>)</a:t>
            </a:r>
          </a:p>
          <a:p>
            <a:pPr lvl="1"/>
            <a:r>
              <a:rPr lang="en-US" altLang="en-US" dirty="0">
                <a:latin typeface="Arial" charset="0"/>
                <a:cs typeface="Arial" charset="0"/>
              </a:rPr>
              <a:t>A pair </a:t>
            </a:r>
            <a:r>
              <a:rPr lang="en-US" altLang="en-US" dirty="0">
                <a:latin typeface="Times New Roman" pitchFamily="18" charset="0"/>
                <a:cs typeface="Arial" charset="0"/>
              </a:rPr>
              <a:t>(</a:t>
            </a:r>
            <a:r>
              <a:rPr lang="en-US" altLang="en-US" i="1" dirty="0">
                <a:latin typeface="Times New Roman" pitchFamily="18" charset="0"/>
                <a:cs typeface="Arial" charset="0"/>
              </a:rPr>
              <a:t>a</a:t>
            </a:r>
            <a:r>
              <a:rPr lang="en-US" altLang="en-US" dirty="0">
                <a:latin typeface="Times New Roman" pitchFamily="18" charset="0"/>
                <a:cs typeface="Arial" charset="0"/>
              </a:rPr>
              <a:t>, </a:t>
            </a:r>
            <a:r>
              <a:rPr lang="en-US" altLang="en-US" i="1" dirty="0">
                <a:latin typeface="Times New Roman" pitchFamily="18" charset="0"/>
                <a:cs typeface="Arial" charset="0"/>
              </a:rPr>
              <a:t>b</a:t>
            </a:r>
            <a:r>
              <a:rPr lang="en-US" altLang="en-US" dirty="0">
                <a:latin typeface="Times New Roman" pitchFamily="18" charset="0"/>
                <a:cs typeface="Arial" charset="0"/>
              </a:rPr>
              <a:t>)</a:t>
            </a:r>
            <a:r>
              <a:rPr lang="en-US" altLang="en-US" dirty="0">
                <a:latin typeface="Arial" charset="0"/>
                <a:cs typeface="Arial" charset="0"/>
              </a:rPr>
              <a:t> has higher priority than </a:t>
            </a:r>
            <a:r>
              <a:rPr lang="en-US" altLang="en-US" dirty="0">
                <a:latin typeface="Times New Roman" pitchFamily="18" charset="0"/>
                <a:cs typeface="Arial" charset="0"/>
              </a:rPr>
              <a:t>(</a:t>
            </a:r>
            <a:r>
              <a:rPr lang="en-US" altLang="en-US" i="1" dirty="0">
                <a:latin typeface="Times New Roman" pitchFamily="18" charset="0"/>
                <a:cs typeface="Arial" charset="0"/>
              </a:rPr>
              <a:t>c</a:t>
            </a:r>
            <a:r>
              <a:rPr lang="en-US" altLang="en-US" dirty="0">
                <a:latin typeface="Times New Roman" pitchFamily="18" charset="0"/>
                <a:cs typeface="Arial" charset="0"/>
              </a:rPr>
              <a:t>, </a:t>
            </a:r>
            <a:r>
              <a:rPr lang="en-US" altLang="en-US" i="1" dirty="0">
                <a:latin typeface="Times New Roman" pitchFamily="18" charset="0"/>
                <a:cs typeface="Arial" charset="0"/>
              </a:rPr>
              <a:t>d</a:t>
            </a:r>
            <a:r>
              <a:rPr lang="en-US" altLang="en-US" dirty="0">
                <a:latin typeface="Times New Roman" pitchFamily="18" charset="0"/>
                <a:cs typeface="Arial" charset="0"/>
              </a:rPr>
              <a:t>)</a:t>
            </a:r>
            <a:r>
              <a:rPr lang="en-US" altLang="en-US" dirty="0">
                <a:latin typeface="Arial" charset="0"/>
                <a:cs typeface="Arial" charset="0"/>
              </a:rPr>
              <a:t> if:</a:t>
            </a:r>
          </a:p>
          <a:p>
            <a:pPr lvl="2"/>
            <a:r>
              <a:rPr lang="en-US" altLang="en-US" i="1" dirty="0">
                <a:latin typeface="Times New Roman" pitchFamily="18" charset="0"/>
                <a:cs typeface="Arial" charset="0"/>
              </a:rPr>
              <a:t>a</a:t>
            </a:r>
            <a:r>
              <a:rPr lang="en-US" altLang="en-US" dirty="0">
                <a:latin typeface="Times New Roman" pitchFamily="18" charset="0"/>
                <a:cs typeface="Arial" charset="0"/>
              </a:rPr>
              <a:t> &lt; </a:t>
            </a:r>
            <a:r>
              <a:rPr lang="en-US" altLang="en-US" i="1" dirty="0">
                <a:latin typeface="Times New Roman" pitchFamily="18" charset="0"/>
                <a:cs typeface="Arial" charset="0"/>
              </a:rPr>
              <a:t>c</a:t>
            </a:r>
            <a:r>
              <a:rPr lang="en-US" altLang="en-US" dirty="0">
                <a:latin typeface="Arial" charset="0"/>
                <a:cs typeface="Arial" charset="0"/>
              </a:rPr>
              <a:t>, or</a:t>
            </a:r>
          </a:p>
          <a:p>
            <a:pPr lvl="2"/>
            <a:r>
              <a:rPr lang="en-US" altLang="en-US" i="1" dirty="0">
                <a:latin typeface="Times New Roman" pitchFamily="18" charset="0"/>
                <a:cs typeface="Arial" charset="0"/>
              </a:rPr>
              <a:t>a</a:t>
            </a:r>
            <a:r>
              <a:rPr lang="en-US" altLang="en-US" dirty="0">
                <a:latin typeface="Times New Roman" pitchFamily="18" charset="0"/>
                <a:cs typeface="Arial" charset="0"/>
              </a:rPr>
              <a:t> = </a:t>
            </a:r>
            <a:r>
              <a:rPr lang="en-US" altLang="en-US" i="1" dirty="0">
                <a:latin typeface="Times New Roman" pitchFamily="18" charset="0"/>
                <a:cs typeface="Arial" charset="0"/>
              </a:rPr>
              <a:t>c</a:t>
            </a:r>
            <a:r>
              <a:rPr lang="en-US" altLang="en-US" dirty="0">
                <a:latin typeface="Arial" charset="0"/>
                <a:cs typeface="Arial" charset="0"/>
              </a:rPr>
              <a:t> and </a:t>
            </a:r>
            <a:r>
              <a:rPr lang="en-US" altLang="en-US" i="1" dirty="0">
                <a:latin typeface="Times New Roman" pitchFamily="18" charset="0"/>
                <a:cs typeface="Arial" charset="0"/>
              </a:rPr>
              <a:t>b</a:t>
            </a:r>
            <a:r>
              <a:rPr lang="en-US" altLang="en-US" dirty="0">
                <a:latin typeface="Times New Roman" pitchFamily="18" charset="0"/>
                <a:cs typeface="Arial" charset="0"/>
              </a:rPr>
              <a:t> &lt; </a:t>
            </a:r>
            <a:r>
              <a:rPr lang="en-US" altLang="en-US" i="1" dirty="0">
                <a:latin typeface="Times New Roman" pitchFamily="18" charset="0"/>
                <a:cs typeface="Arial" charset="0"/>
              </a:rPr>
              <a:t>d</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For example,</a:t>
            </a:r>
          </a:p>
          <a:p>
            <a:pPr lvl="1"/>
            <a:r>
              <a:rPr lang="en-US" altLang="en-US" dirty="0">
                <a:latin typeface="Arial" charset="0"/>
                <a:cs typeface="Arial" charset="0"/>
              </a:rPr>
              <a:t>(5, 19), (13, 1), (13, 24), and (15, 0) all have </a:t>
            </a:r>
            <a:r>
              <a:rPr lang="en-US" altLang="en-US" i="1" dirty="0">
                <a:latin typeface="Arial" charset="0"/>
                <a:cs typeface="Arial" charset="0"/>
              </a:rPr>
              <a:t>higher</a:t>
            </a:r>
            <a:r>
              <a:rPr lang="en-US" altLang="en-US" dirty="0">
                <a:latin typeface="Arial" charset="0"/>
                <a:cs typeface="Arial" charset="0"/>
              </a:rPr>
              <a:t> priority than (15, 7)</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ltLang="en-US">
                <a:latin typeface="Arial" charset="0"/>
                <a:cs typeface="Arial" charset="0"/>
              </a:rPr>
              <a:t>Array Implementation:  Push</a:t>
            </a:r>
          </a:p>
        </p:txBody>
      </p:sp>
      <p:sp>
        <p:nvSpPr>
          <p:cNvPr id="5529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Inserting 26 requires no changes</a:t>
            </a:r>
          </a:p>
        </p:txBody>
      </p:sp>
      <p:pic>
        <p:nvPicPr>
          <p:cNvPr id="55300" name="Picture 9" descr="heap7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9875" y="2420938"/>
            <a:ext cx="3524250"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15706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en-US">
                <a:latin typeface="Arial" charset="0"/>
                <a:cs typeface="Arial" charset="0"/>
              </a:rPr>
              <a:t>Array Implementation:  Push</a:t>
            </a:r>
          </a:p>
        </p:txBody>
      </p:sp>
      <p:sp>
        <p:nvSpPr>
          <p:cNvPr id="5632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Inserting 8 requires a few percolations:</a:t>
            </a:r>
          </a:p>
          <a:p>
            <a:pPr lvl="1"/>
            <a:r>
              <a:rPr lang="en-US" altLang="en-US">
                <a:latin typeface="Arial" charset="0"/>
                <a:cs typeface="Arial" charset="0"/>
              </a:rPr>
              <a:t>Swap 8 and 23</a:t>
            </a:r>
          </a:p>
        </p:txBody>
      </p:sp>
      <p:sp>
        <p:nvSpPr>
          <p:cNvPr id="56324" name="Picture 8" descr="heap72"/>
          <p:cNvSpPr>
            <a:spLocks noChangeAspect="1" noChangeArrowheads="1"/>
          </p:cNvSpPr>
          <p:nvPr/>
        </p:nvSpPr>
        <p:spPr bwMode="auto">
          <a:xfrm>
            <a:off x="2809875" y="2420938"/>
            <a:ext cx="3524250"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pic>
        <p:nvPicPr>
          <p:cNvPr id="2" name="Picture 1"/>
          <p:cNvPicPr>
            <a:picLocks noChangeAspect="1"/>
          </p:cNvPicPr>
          <p:nvPr/>
        </p:nvPicPr>
        <p:blipFill>
          <a:blip r:embed="rId3"/>
          <a:stretch>
            <a:fillRect/>
          </a:stretch>
        </p:blipFill>
        <p:spPr>
          <a:xfrm>
            <a:off x="2813660" y="2420888"/>
            <a:ext cx="3524250" cy="2009775"/>
          </a:xfrm>
          <a:prstGeom prst="rect">
            <a:avLst/>
          </a:prstGeom>
        </p:spPr>
      </p:pic>
      <p:cxnSp>
        <p:nvCxnSpPr>
          <p:cNvPr id="4" name="Straight Arrow Connector 3"/>
          <p:cNvCxnSpPr/>
          <p:nvPr/>
        </p:nvCxnSpPr>
        <p:spPr>
          <a:xfrm flipH="1" flipV="1">
            <a:off x="4984998" y="3382392"/>
            <a:ext cx="72777" cy="151383"/>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 name="Arc 5"/>
          <p:cNvSpPr/>
          <p:nvPr/>
        </p:nvSpPr>
        <p:spPr>
          <a:xfrm>
            <a:off x="4283968" y="4084712"/>
            <a:ext cx="1423206" cy="288032"/>
          </a:xfrm>
          <a:prstGeom prst="arc">
            <a:avLst>
              <a:gd name="adj1" fmla="val 10894800"/>
              <a:gd name="adj2" fmla="val 21486240"/>
            </a:avLst>
          </a:prstGeom>
          <a:ln w="127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28392925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ltLang="en-US">
                <a:latin typeface="Arial" charset="0"/>
                <a:cs typeface="Arial" charset="0"/>
              </a:rPr>
              <a:t>Array Implementation:  Push</a:t>
            </a:r>
          </a:p>
        </p:txBody>
      </p:sp>
      <p:sp>
        <p:nvSpPr>
          <p:cNvPr id="5734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Swap 8 and 12</a:t>
            </a:r>
          </a:p>
        </p:txBody>
      </p:sp>
      <p:pic>
        <p:nvPicPr>
          <p:cNvPr id="57348" name="Picture 9" descr="heap7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1408" y="2420938"/>
            <a:ext cx="3524250"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95810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altLang="en-US">
                <a:latin typeface="Arial" charset="0"/>
                <a:cs typeface="Arial" charset="0"/>
              </a:rPr>
              <a:t>Array Implementation:  Push</a:t>
            </a:r>
          </a:p>
        </p:txBody>
      </p:sp>
      <p:sp>
        <p:nvSpPr>
          <p:cNvPr id="5837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At this point, it is greater than its parent, so we are finished</a:t>
            </a:r>
          </a:p>
        </p:txBody>
      </p:sp>
      <p:pic>
        <p:nvPicPr>
          <p:cNvPr id="58372" name="Picture 9" descr="heap7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1408" y="2420938"/>
            <a:ext cx="3524250"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57432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As before, popping the top has us copy the last entry to the top</a:t>
            </a:r>
          </a:p>
        </p:txBody>
      </p:sp>
      <p:pic>
        <p:nvPicPr>
          <p:cNvPr id="59395" name="Picture 8" descr="x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6"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Tree>
    <p:extLst>
      <p:ext uri="{BB962C8B-B14F-4D97-AF65-F5344CB8AC3E}">
        <p14:creationId xmlns:p14="http://schemas.microsoft.com/office/powerpoint/2010/main" val="34778521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60419" name="Rectangle 3"/>
          <p:cNvSpPr>
            <a:spLocks noGrp="1" noChangeArrowheads="1"/>
          </p:cNvSpPr>
          <p:nvPr>
            <p:ph type="body" idx="1"/>
          </p:nvPr>
        </p:nvSpPr>
        <p:spPr/>
        <p:txBody>
          <a:bodyPr/>
          <a:lstStyle/>
          <a:p>
            <a:pPr>
              <a:buNone/>
            </a:pPr>
            <a:r>
              <a:rPr lang="en-US" altLang="en-US" dirty="0">
                <a:latin typeface="Arial" charset="0"/>
                <a:cs typeface="Arial" charset="0"/>
              </a:rPr>
              <a:t>	As before, popping the top has us copy the last entry to the top</a:t>
            </a:r>
          </a:p>
        </p:txBody>
      </p:sp>
      <p:pic>
        <p:nvPicPr>
          <p:cNvPr id="60420" name="Picture 5" descr="x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6240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6144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Now percolate down</a:t>
            </a:r>
          </a:p>
          <a:p>
            <a:pPr>
              <a:buFont typeface="Arial" charset="0"/>
              <a:buNone/>
            </a:pPr>
            <a:r>
              <a:rPr lang="en-US" altLang="en-US">
                <a:latin typeface="Arial" charset="0"/>
                <a:cs typeface="Arial" charset="0"/>
              </a:rPr>
              <a:t>	Compare Node 1 with its children:  Nodes 2 and 3</a:t>
            </a:r>
          </a:p>
          <a:p>
            <a:pPr lvl="1"/>
            <a:r>
              <a:rPr lang="en-US" altLang="en-US">
                <a:latin typeface="Arial" charset="0"/>
                <a:cs typeface="Arial" charset="0"/>
              </a:rPr>
              <a:t>Swap 23 and 6</a:t>
            </a:r>
          </a:p>
        </p:txBody>
      </p:sp>
      <p:pic>
        <p:nvPicPr>
          <p:cNvPr id="61444" name="Picture 4" descr="x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60807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6246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Compare Node 2 with its children:  Nodes 4 and 5</a:t>
            </a:r>
          </a:p>
          <a:p>
            <a:pPr lvl="1"/>
            <a:r>
              <a:rPr lang="en-US" altLang="en-US">
                <a:latin typeface="Arial" charset="0"/>
                <a:cs typeface="Arial" charset="0"/>
              </a:rPr>
              <a:t>Swap 23 and 9</a:t>
            </a:r>
          </a:p>
        </p:txBody>
      </p:sp>
      <p:pic>
        <p:nvPicPr>
          <p:cNvPr id="62468" name="Picture 4" descr="x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26351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6349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Compare Node 4 with its children:  Nodes 8 and 9</a:t>
            </a:r>
          </a:p>
          <a:p>
            <a:pPr lvl="1"/>
            <a:r>
              <a:rPr lang="en-US" altLang="en-US">
                <a:latin typeface="Arial" charset="0"/>
                <a:cs typeface="Arial" charset="0"/>
              </a:rPr>
              <a:t>Swap 23 and 10</a:t>
            </a:r>
          </a:p>
        </p:txBody>
      </p:sp>
      <p:pic>
        <p:nvPicPr>
          <p:cNvPr id="63492" name="Picture 9" descr="x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83590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6451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children of Node 8 are beyond the end of the array:</a:t>
            </a:r>
          </a:p>
          <a:p>
            <a:pPr lvl="1"/>
            <a:r>
              <a:rPr lang="en-US" altLang="en-US">
                <a:latin typeface="Arial" charset="0"/>
                <a:cs typeface="Arial" charset="0"/>
              </a:rPr>
              <a:t>Stop</a:t>
            </a:r>
          </a:p>
        </p:txBody>
      </p:sp>
      <p:pic>
        <p:nvPicPr>
          <p:cNvPr id="64516" name="Picture 4" descr="x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9797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Application</a:t>
            </a:r>
            <a:endParaRPr lang="zh-CN" altLang="en-US" dirty="0"/>
          </a:p>
        </p:txBody>
      </p:sp>
      <p:pic>
        <p:nvPicPr>
          <p:cNvPr id="2052" name="Picture 4" descr="http://younginc.site11.com/source/5895/images/fig548%5f01%5f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3872" y="1772816"/>
            <a:ext cx="6876256" cy="3775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8573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6553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result is a binary min-heap</a:t>
            </a:r>
          </a:p>
        </p:txBody>
      </p:sp>
      <p:pic>
        <p:nvPicPr>
          <p:cNvPr id="65540" name="Picture 4" descr="x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87004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6656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Dequeuing the minimum again:</a:t>
            </a:r>
          </a:p>
          <a:p>
            <a:pPr lvl="1"/>
            <a:r>
              <a:rPr lang="en-US" altLang="en-US">
                <a:latin typeface="Arial" charset="0"/>
                <a:cs typeface="Arial" charset="0"/>
              </a:rPr>
              <a:t>Copy 26 to the root</a:t>
            </a:r>
          </a:p>
        </p:txBody>
      </p:sp>
      <p:pic>
        <p:nvPicPr>
          <p:cNvPr id="66564" name="Picture 5" descr="x2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78517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6758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Compare Node 1 with its children:  Nodes 2 and 3</a:t>
            </a:r>
          </a:p>
          <a:p>
            <a:pPr lvl="1"/>
            <a:r>
              <a:rPr lang="en-US" altLang="en-US">
                <a:latin typeface="Arial" charset="0"/>
                <a:cs typeface="Arial" charset="0"/>
              </a:rPr>
              <a:t>Swap 26 and 8</a:t>
            </a:r>
          </a:p>
        </p:txBody>
      </p:sp>
      <p:pic>
        <p:nvPicPr>
          <p:cNvPr id="67588" name="Picture 5" descr="x2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03306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6861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Compare Node 3 with its children:  Nodes 6 and 7</a:t>
            </a:r>
          </a:p>
          <a:p>
            <a:pPr lvl="1"/>
            <a:r>
              <a:rPr lang="en-US" altLang="en-US">
                <a:latin typeface="Arial" charset="0"/>
                <a:cs typeface="Arial" charset="0"/>
              </a:rPr>
              <a:t>Swap 26 and 12</a:t>
            </a:r>
          </a:p>
        </p:txBody>
      </p:sp>
      <p:pic>
        <p:nvPicPr>
          <p:cNvPr id="68612" name="Picture 6" descr="x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07626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6963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The children of Node 6, Nodes 12 and 13 are unoccupied</a:t>
            </a:r>
          </a:p>
          <a:p>
            <a:pPr lvl="1"/>
            <a:r>
              <a:rPr lang="en-US" altLang="en-US" dirty="0">
                <a:latin typeface="Arial" charset="0"/>
                <a:cs typeface="Arial" charset="0"/>
              </a:rPr>
              <a:t>Currently, N </a:t>
            </a:r>
            <a:r>
              <a:rPr lang="en-US" altLang="en-US" dirty="0">
                <a:latin typeface="Consolas" pitchFamily="49" charset="0"/>
                <a:cs typeface="Arial" charset="0"/>
              </a:rPr>
              <a:t>== 11</a:t>
            </a:r>
          </a:p>
        </p:txBody>
      </p:sp>
      <p:pic>
        <p:nvPicPr>
          <p:cNvPr id="69636" name="Picture 4" descr="x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98431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7065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result is a min-heap</a:t>
            </a:r>
          </a:p>
        </p:txBody>
      </p:sp>
      <p:pic>
        <p:nvPicPr>
          <p:cNvPr id="70660" name="Picture 4" descr="x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56437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7168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Dequeuing the minimum a third time:</a:t>
            </a:r>
          </a:p>
          <a:p>
            <a:pPr lvl="1"/>
            <a:r>
              <a:rPr lang="en-US" altLang="en-US">
                <a:latin typeface="Arial" charset="0"/>
                <a:cs typeface="Arial" charset="0"/>
              </a:rPr>
              <a:t>Copy 15 to the root</a:t>
            </a:r>
          </a:p>
        </p:txBody>
      </p:sp>
      <p:pic>
        <p:nvPicPr>
          <p:cNvPr id="71684" name="Picture 6" descr="x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20479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7270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Compare Node 1 with its children:  Nodes 2 and 3</a:t>
            </a:r>
          </a:p>
          <a:p>
            <a:pPr lvl="1"/>
            <a:r>
              <a:rPr lang="en-US" altLang="en-US">
                <a:latin typeface="Arial" charset="0"/>
                <a:cs typeface="Arial" charset="0"/>
              </a:rPr>
              <a:t>Swap 15 and 9</a:t>
            </a:r>
          </a:p>
        </p:txBody>
      </p:sp>
      <p:pic>
        <p:nvPicPr>
          <p:cNvPr id="72708" name="Picture 6" descr="x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26828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7373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Compare Node 2 with its children:  Nodes 4 and 5</a:t>
            </a:r>
          </a:p>
          <a:p>
            <a:pPr lvl="1"/>
            <a:r>
              <a:rPr lang="en-US" altLang="en-US">
                <a:latin typeface="Arial" charset="0"/>
                <a:cs typeface="Arial" charset="0"/>
              </a:rPr>
              <a:t>Swap 15 and 10</a:t>
            </a:r>
          </a:p>
        </p:txBody>
      </p:sp>
      <p:pic>
        <p:nvPicPr>
          <p:cNvPr id="73732" name="Picture 4" descr="x1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45496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7475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Compare Node 4 with its children:  Nodes 8 and 9</a:t>
            </a:r>
          </a:p>
          <a:p>
            <a:pPr lvl="1"/>
            <a:r>
              <a:rPr lang="en-US" altLang="en-US">
                <a:latin typeface="Arial" charset="0"/>
                <a:cs typeface="Arial" charset="0"/>
              </a:rPr>
              <a:t>15 &lt; 23 and 15 &lt; 25 so stop</a:t>
            </a:r>
          </a:p>
        </p:txBody>
      </p:sp>
      <p:pic>
        <p:nvPicPr>
          <p:cNvPr id="74756" name="Picture 5" descr="x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3754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zh-CN" dirty="0"/>
              <a:t>Application</a:t>
            </a:r>
            <a:endParaRPr lang="en-US" altLang="en-US" dirty="0">
              <a:latin typeface="Arial" charset="0"/>
              <a:cs typeface="Arial" charset="0"/>
            </a:endParaRPr>
          </a:p>
        </p:txBody>
      </p:sp>
      <p:sp>
        <p:nvSpPr>
          <p:cNvPr id="10243" name="Rectangle 3"/>
          <p:cNvSpPr>
            <a:spLocks noGrp="1" noChangeArrowheads="1"/>
          </p:cNvSpPr>
          <p:nvPr>
            <p:ph type="body" idx="1"/>
          </p:nvPr>
        </p:nvSpPr>
        <p:spPr/>
        <p:txBody>
          <a:bodyPr/>
          <a:lstStyle/>
          <a:p>
            <a:pPr>
              <a:buNone/>
            </a:pPr>
            <a:r>
              <a:rPr lang="en-US" altLang="en-US" dirty="0">
                <a:latin typeface="Arial" charset="0"/>
                <a:cs typeface="Arial" charset="0"/>
              </a:rPr>
              <a:t>	Process priority in operation systems</a:t>
            </a:r>
          </a:p>
          <a:p>
            <a:pPr lvl="1"/>
            <a:r>
              <a:rPr lang="en-US" altLang="en-US" dirty="0">
                <a:latin typeface="Arial" charset="0"/>
                <a:cs typeface="Arial" charset="0"/>
              </a:rPr>
              <a:t>In Unix, you may set the priority of a process, e.g.,</a:t>
            </a:r>
          </a:p>
          <a:p>
            <a:pPr lvl="1">
              <a:buFontTx/>
              <a:buNone/>
            </a:pPr>
            <a:r>
              <a:rPr lang="en-US" altLang="en-US" dirty="0">
                <a:latin typeface="Consolas" pitchFamily="49" charset="0"/>
                <a:cs typeface="Arial" charset="0"/>
              </a:rPr>
              <a:t>      % </a:t>
            </a:r>
            <a:r>
              <a:rPr lang="en-US" altLang="en-US" dirty="0">
                <a:solidFill>
                  <a:srgbClr val="FF0000"/>
                </a:solidFill>
                <a:latin typeface="Consolas" pitchFamily="49" charset="0"/>
                <a:cs typeface="Arial" charset="0"/>
              </a:rPr>
              <a:t>nice +15</a:t>
            </a:r>
            <a:r>
              <a:rPr lang="en-US" altLang="en-US" dirty="0">
                <a:latin typeface="Consolas" pitchFamily="49" charset="0"/>
                <a:cs typeface="Arial" charset="0"/>
              </a:rPr>
              <a:t> ./</a:t>
            </a:r>
            <a:r>
              <a:rPr lang="en-US" altLang="en-US" dirty="0" err="1">
                <a:latin typeface="Consolas" pitchFamily="49" charset="0"/>
                <a:cs typeface="Arial" charset="0"/>
              </a:rPr>
              <a:t>a.out</a:t>
            </a:r>
            <a:endParaRPr lang="en-US" altLang="en-US" dirty="0">
              <a:latin typeface="Consolas" pitchFamily="49" charset="0"/>
              <a:cs typeface="Arial" charset="0"/>
            </a:endParaRPr>
          </a:p>
          <a:p>
            <a:pPr lvl="1">
              <a:buFontTx/>
              <a:buNone/>
            </a:pPr>
            <a:r>
              <a:rPr lang="en-US" altLang="en-US" dirty="0">
                <a:latin typeface="Arial" charset="0"/>
                <a:cs typeface="Arial" charset="0"/>
              </a:rPr>
              <a:t>	reduces the priority of the execution of the routine </a:t>
            </a:r>
            <a:r>
              <a:rPr lang="en-US" altLang="en-US" dirty="0" err="1">
                <a:latin typeface="Consolas" pitchFamily="49" charset="0"/>
                <a:cs typeface="Arial" charset="0"/>
              </a:rPr>
              <a:t>a.out</a:t>
            </a:r>
            <a:r>
              <a:rPr lang="en-US" altLang="en-US" b="1" dirty="0">
                <a:latin typeface="Consolas" pitchFamily="49" charset="0"/>
                <a:cs typeface="Arial" charset="0"/>
              </a:rPr>
              <a:t> </a:t>
            </a:r>
            <a:r>
              <a:rPr lang="en-US" altLang="en-US" dirty="0">
                <a:latin typeface="Arial" charset="0"/>
                <a:cs typeface="Arial" charset="0"/>
              </a:rPr>
              <a:t>by 15</a:t>
            </a:r>
          </a:p>
          <a:p>
            <a:pPr>
              <a:buFontTx/>
              <a:buNone/>
            </a:pPr>
            <a:endParaRPr lang="en-US" altLang="en-US" dirty="0">
              <a:latin typeface="Arial" charset="0"/>
              <a:cs typeface="Arial" charset="0"/>
            </a:endParaRPr>
          </a:p>
          <a:p>
            <a:pPr>
              <a:buFontTx/>
              <a:buNone/>
            </a:pPr>
            <a:endParaRPr lang="en-US" altLang="en-US" dirty="0">
              <a:latin typeface="Arial" charset="0"/>
              <a:cs typeface="Arial"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7577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result is a properly formed binary min-heap</a:t>
            </a:r>
          </a:p>
        </p:txBody>
      </p:sp>
      <p:pic>
        <p:nvPicPr>
          <p:cNvPr id="75780" name="Picture 7" descr="x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938" y="2314575"/>
            <a:ext cx="3525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54049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altLang="en-US">
                <a:latin typeface="Arial" charset="0"/>
                <a:cs typeface="Arial" charset="0"/>
              </a:rPr>
              <a:t>Array Implementation:  Pop</a:t>
            </a:r>
          </a:p>
        </p:txBody>
      </p:sp>
      <p:sp>
        <p:nvSpPr>
          <p:cNvPr id="7680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After all our modifications, the final heap is</a:t>
            </a:r>
          </a:p>
        </p:txBody>
      </p:sp>
      <p:pic>
        <p:nvPicPr>
          <p:cNvPr id="76804" name="Picture 4" descr="heap8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363" y="2492375"/>
            <a:ext cx="3524250" cy="20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5" name="Picture 5" descr="heap7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388" y="2492375"/>
            <a:ext cx="3524250" cy="20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Arrow Connector 6"/>
          <p:cNvCxnSpPr/>
          <p:nvPr/>
        </p:nvCxnSpPr>
        <p:spPr>
          <a:xfrm>
            <a:off x="4067175" y="3213100"/>
            <a:ext cx="1009650"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11099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altLang="en-US" dirty="0">
                <a:latin typeface="Arial" charset="0"/>
                <a:cs typeface="Arial" charset="0"/>
              </a:rPr>
              <a:t>Run-time Analysis</a:t>
            </a:r>
          </a:p>
        </p:txBody>
      </p:sp>
      <p:sp>
        <p:nvSpPr>
          <p:cNvPr id="77827" name="Rectangle 3"/>
          <p:cNvSpPr>
            <a:spLocks noGrp="1" noChangeArrowheads="1"/>
          </p:cNvSpPr>
          <p:nvPr>
            <p:ph type="body" idx="1"/>
          </p:nvPr>
        </p:nvSpPr>
        <p:spPr/>
        <p:txBody>
          <a:bodyPr>
            <a:normAutofit/>
          </a:bodyPr>
          <a:lstStyle/>
          <a:p>
            <a:pPr>
              <a:buFont typeface="Arial" charset="0"/>
              <a:buNone/>
            </a:pPr>
            <a:r>
              <a:rPr lang="en-US" altLang="en-US" dirty="0">
                <a:latin typeface="Arial" charset="0"/>
                <a:cs typeface="Arial" charset="0"/>
              </a:rPr>
              <a:t>	Accessing the top object is </a:t>
            </a:r>
            <a:r>
              <a:rPr lang="en-US" altLang="en-US" b="1" dirty="0">
                <a:latin typeface="Symbol" pitchFamily="18" charset="2"/>
                <a:cs typeface="Arial" charset="0"/>
              </a:rPr>
              <a:t>Q</a:t>
            </a:r>
            <a:r>
              <a:rPr lang="en-US" altLang="en-US" dirty="0">
                <a:latin typeface="Times New Roman" pitchFamily="18" charset="0"/>
                <a:cs typeface="Arial" charset="0"/>
              </a:rPr>
              <a:t>(1)</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Popping the top object is </a:t>
            </a:r>
            <a:r>
              <a:rPr lang="en-US" altLang="en-US" b="1" dirty="0">
                <a:latin typeface="Times New Roman" pitchFamily="18" charset="0"/>
                <a:cs typeface="Arial" charset="0"/>
              </a:rPr>
              <a:t>O</a:t>
            </a:r>
            <a:r>
              <a:rPr lang="en-US" altLang="en-US" dirty="0">
                <a:latin typeface="Times New Roman" pitchFamily="18" charset="0"/>
                <a:cs typeface="Arial" charset="0"/>
              </a:rPr>
              <a:t>(ln(</a:t>
            </a:r>
            <a:r>
              <a:rPr lang="en-US" altLang="en-US" i="1" dirty="0">
                <a:latin typeface="Times New Roman" pitchFamily="18" charset="0"/>
                <a:cs typeface="Arial" charset="0"/>
              </a:rPr>
              <a:t>n</a:t>
            </a:r>
            <a:r>
              <a:rPr lang="en-US" altLang="en-US" dirty="0">
                <a:latin typeface="Times New Roman" pitchFamily="18" charset="0"/>
                <a:cs typeface="Arial" charset="0"/>
              </a:rPr>
              <a:t>))</a:t>
            </a:r>
          </a:p>
          <a:p>
            <a:pPr lvl="1"/>
            <a:r>
              <a:rPr lang="en-US" altLang="en-US" dirty="0">
                <a:latin typeface="Arial" charset="0"/>
                <a:cs typeface="Arial" charset="0"/>
              </a:rPr>
              <a:t>We copy something that is already in the lowest depth—it will likely be moved back to the lowest depth</a:t>
            </a:r>
            <a:endParaRPr lang="en-US" altLang="en-US" dirty="0">
              <a:latin typeface="Times New Roman" pitchFamily="18" charset="0"/>
              <a:cs typeface="Arial" charset="0"/>
            </a:endParaRPr>
          </a:p>
          <a:p>
            <a:endParaRPr lang="en-US" altLang="en-US" dirty="0">
              <a:latin typeface="Arial" charset="0"/>
              <a:cs typeface="Arial" charset="0"/>
            </a:endParaRPr>
          </a:p>
          <a:p>
            <a:pPr>
              <a:buNone/>
            </a:pPr>
            <a:r>
              <a:rPr lang="en-US" altLang="en-US" dirty="0">
                <a:latin typeface="Arial" charset="0"/>
                <a:cs typeface="Arial" charset="0"/>
              </a:rPr>
              <a:t>	Pushing an object is also </a:t>
            </a:r>
            <a:r>
              <a:rPr lang="en-US" altLang="en-US" b="1" dirty="0">
                <a:latin typeface="Times New Roman" pitchFamily="18" charset="0"/>
                <a:cs typeface="Arial" charset="0"/>
              </a:rPr>
              <a:t>O</a:t>
            </a:r>
            <a:r>
              <a:rPr lang="en-US" altLang="en-US" dirty="0">
                <a:latin typeface="Times New Roman" pitchFamily="18" charset="0"/>
                <a:cs typeface="Arial" charset="0"/>
              </a:rPr>
              <a:t>(ln(</a:t>
            </a:r>
            <a:r>
              <a:rPr lang="en-US" altLang="en-US" i="1" dirty="0">
                <a:latin typeface="Times New Roman" pitchFamily="18" charset="0"/>
                <a:cs typeface="Arial" charset="0"/>
              </a:rPr>
              <a:t>n</a:t>
            </a:r>
            <a:r>
              <a:rPr lang="en-US" altLang="en-US" dirty="0">
                <a:latin typeface="Times New Roman" pitchFamily="18" charset="0"/>
                <a:cs typeface="Arial" charset="0"/>
              </a:rPr>
              <a:t>))</a:t>
            </a:r>
          </a:p>
          <a:p>
            <a:pPr lvl="1"/>
            <a:r>
              <a:rPr lang="en-US" altLang="en-US" dirty="0">
                <a:latin typeface="Arial" charset="0"/>
                <a:cs typeface="Arial" charset="0"/>
              </a:rPr>
              <a:t>If we insert an object less than the root, it will be moved up to the top</a:t>
            </a:r>
            <a:endParaRPr lang="en-US" altLang="en-US" dirty="0">
              <a:solidFill>
                <a:prstClr val="black"/>
              </a:solidFill>
              <a:latin typeface="Times New Roman" pitchFamily="18" charset="0"/>
              <a:cs typeface="Arial" charset="0"/>
            </a:endParaRPr>
          </a:p>
          <a:p>
            <a:pPr>
              <a:buNone/>
            </a:pPr>
            <a:endParaRPr lang="en-US" altLang="en-US" dirty="0">
              <a:latin typeface="Arial" charset="0"/>
              <a:cs typeface="Arial" charset="0"/>
            </a:endParaRPr>
          </a:p>
          <a:p>
            <a:pPr>
              <a:buNone/>
            </a:pPr>
            <a:r>
              <a:rPr lang="en-US" altLang="en-US" dirty="0">
                <a:latin typeface="Arial" charset="0"/>
                <a:cs typeface="Arial" charset="0"/>
              </a:rPr>
              <a:t>	</a:t>
            </a:r>
            <a:r>
              <a:rPr lang="en-US" altLang="en-US" dirty="0">
                <a:solidFill>
                  <a:srgbClr val="FF0000"/>
                </a:solidFill>
                <a:latin typeface="Arial" charset="0"/>
                <a:cs typeface="Arial" charset="0"/>
              </a:rPr>
              <a:t>Space complexity </a:t>
            </a:r>
            <a:r>
              <a:rPr lang="en-US" altLang="en-US" b="1" dirty="0">
                <a:solidFill>
                  <a:srgbClr val="FF0000"/>
                </a:solidFill>
                <a:latin typeface="Times New Roman" pitchFamily="18" charset="0"/>
                <a:cs typeface="Arial" charset="0"/>
              </a:rPr>
              <a:t>O</a:t>
            </a:r>
            <a:r>
              <a:rPr lang="en-US" altLang="en-US" dirty="0">
                <a:solidFill>
                  <a:srgbClr val="FF0000"/>
                </a:solidFill>
                <a:latin typeface="Times New Roman" pitchFamily="18" charset="0"/>
                <a:cs typeface="Arial" charset="0"/>
              </a:rPr>
              <a:t>(</a:t>
            </a:r>
            <a:r>
              <a:rPr lang="en-US" altLang="en-US" i="1" dirty="0">
                <a:solidFill>
                  <a:srgbClr val="FF0000"/>
                </a:solidFill>
                <a:latin typeface="Times New Roman" pitchFamily="18" charset="0"/>
                <a:cs typeface="Arial" charset="0"/>
              </a:rPr>
              <a:t>n</a:t>
            </a:r>
            <a:r>
              <a:rPr lang="en-US" altLang="en-US" dirty="0">
                <a:solidFill>
                  <a:srgbClr val="FF0000"/>
                </a:solidFill>
                <a:latin typeface="Times New Roman" pitchFamily="18" charset="0"/>
                <a:cs typeface="Arial" charset="0"/>
              </a:rPr>
              <a:t>)</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a:t>
            </a:r>
            <a:r>
              <a:rPr lang="en-US" altLang="en-US" i="1" dirty="0">
                <a:latin typeface="Arial" charset="0"/>
                <a:cs typeface="Arial" charset="0"/>
              </a:rPr>
              <a:t>So binary heap is a better implementation of priority queue</a:t>
            </a:r>
          </a:p>
        </p:txBody>
      </p:sp>
    </p:spTree>
    <p:extLst>
      <p:ext uri="{BB962C8B-B14F-4D97-AF65-F5344CB8AC3E}">
        <p14:creationId xmlns:p14="http://schemas.microsoft.com/office/powerpoint/2010/main" val="4124812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8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82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782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782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782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782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782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altLang="en-US">
                <a:latin typeface="Arial" charset="0"/>
                <a:cs typeface="Arial" charset="0"/>
              </a:rPr>
              <a:t>Run-time Analysis</a:t>
            </a:r>
          </a:p>
        </p:txBody>
      </p:sp>
      <p:sp>
        <p:nvSpPr>
          <p:cNvPr id="7885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If we are inserting an object less than the root (at the front), then the run time will be </a:t>
            </a:r>
            <a:r>
              <a:rPr lang="en-US" altLang="en-US" b="1" dirty="0">
                <a:latin typeface="Symbol" pitchFamily="18" charset="2"/>
                <a:cs typeface="Arial" charset="0"/>
              </a:rPr>
              <a:t>Q</a:t>
            </a:r>
            <a:r>
              <a:rPr lang="en-US" altLang="en-US" dirty="0">
                <a:latin typeface="Times New Roman" pitchFamily="18" charset="0"/>
                <a:cs typeface="Arial" charset="0"/>
              </a:rPr>
              <a:t>(ln(</a:t>
            </a:r>
            <a:r>
              <a:rPr lang="en-US" altLang="en-US" i="1" dirty="0">
                <a:latin typeface="Times New Roman" pitchFamily="18" charset="0"/>
                <a:cs typeface="Arial" charset="0"/>
              </a:rPr>
              <a:t>n</a:t>
            </a:r>
            <a:r>
              <a:rPr lang="en-US" altLang="en-US" dirty="0">
                <a:latin typeface="Times New Roman" pitchFamily="18" charset="0"/>
                <a:cs typeface="Arial" charset="0"/>
              </a:rPr>
              <a:t>))</a:t>
            </a:r>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If we insert at the back (greater than any object) then the run time will be </a:t>
            </a:r>
            <a:r>
              <a:rPr lang="en-US" altLang="en-US" b="1" dirty="0">
                <a:latin typeface="Symbol" pitchFamily="18" charset="2"/>
                <a:cs typeface="Arial" charset="0"/>
              </a:rPr>
              <a:t>Q</a:t>
            </a:r>
            <a:r>
              <a:rPr lang="en-US" altLang="en-US" dirty="0">
                <a:latin typeface="Times New Roman" pitchFamily="18" charset="0"/>
                <a:cs typeface="Arial" charset="0"/>
              </a:rPr>
              <a:t>(1)</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How about an arbitrary insertion?</a:t>
            </a:r>
          </a:p>
          <a:p>
            <a:pPr lvl="1"/>
            <a:r>
              <a:rPr lang="en-US" altLang="en-US" dirty="0">
                <a:latin typeface="Arial" charset="0"/>
                <a:cs typeface="Arial" charset="0"/>
              </a:rPr>
              <a:t>It will be </a:t>
            </a:r>
            <a:r>
              <a:rPr lang="en-US" altLang="en-US" b="1" dirty="0">
                <a:latin typeface="Times New Roman" pitchFamily="18" charset="0"/>
                <a:cs typeface="Arial" charset="0"/>
              </a:rPr>
              <a:t>O</a:t>
            </a:r>
            <a:r>
              <a:rPr lang="en-US" altLang="en-US" dirty="0">
                <a:latin typeface="Times New Roman" pitchFamily="18" charset="0"/>
                <a:cs typeface="Arial" charset="0"/>
              </a:rPr>
              <a:t>(ln(</a:t>
            </a:r>
            <a:r>
              <a:rPr lang="en-US" altLang="en-US" i="1" dirty="0">
                <a:latin typeface="Times New Roman" pitchFamily="18" charset="0"/>
                <a:cs typeface="Arial" charset="0"/>
              </a:rPr>
              <a:t>n</a:t>
            </a:r>
            <a:r>
              <a:rPr lang="en-US" altLang="en-US" dirty="0">
                <a:latin typeface="Times New Roman" pitchFamily="18" charset="0"/>
                <a:cs typeface="Arial" charset="0"/>
              </a:rPr>
              <a:t>))</a:t>
            </a:r>
            <a:r>
              <a:rPr lang="en-US" altLang="en-US" dirty="0">
                <a:latin typeface="Arial" charset="0"/>
                <a:cs typeface="Arial" charset="0"/>
              </a:rPr>
              <a:t>?  Could the average be less?</a:t>
            </a:r>
          </a:p>
        </p:txBody>
      </p:sp>
    </p:spTree>
    <p:extLst>
      <p:ext uri="{BB962C8B-B14F-4D97-AF65-F5344CB8AC3E}">
        <p14:creationId xmlns:p14="http://schemas.microsoft.com/office/powerpoint/2010/main" val="30768540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altLang="en-US" dirty="0">
                <a:latin typeface="Arial" charset="0"/>
                <a:cs typeface="Arial" charset="0"/>
              </a:rPr>
              <a:t>Run-time Analysis</a:t>
            </a:r>
          </a:p>
        </p:txBody>
      </p:sp>
      <p:sp>
        <p:nvSpPr>
          <p:cNvPr id="7987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With each percolation, it will move an object past half of the remaining entries in the tree</a:t>
            </a:r>
          </a:p>
          <a:p>
            <a:pPr lvl="1"/>
            <a:r>
              <a:rPr lang="en-US" altLang="en-US" dirty="0">
                <a:latin typeface="Arial" charset="0"/>
                <a:cs typeface="Arial" charset="0"/>
              </a:rPr>
              <a:t>Therefore, after one percolation, it will probably be past half of the entries, and therefore </a:t>
            </a:r>
            <a:r>
              <a:rPr lang="en-US" altLang="en-US" i="1" dirty="0">
                <a:latin typeface="Arial" charset="0"/>
                <a:cs typeface="Arial" charset="0"/>
              </a:rPr>
              <a:t>on average </a:t>
            </a:r>
            <a:r>
              <a:rPr lang="en-US" altLang="en-US" dirty="0">
                <a:latin typeface="Arial" charset="0"/>
                <a:cs typeface="Arial" charset="0"/>
              </a:rPr>
              <a:t>will require no more percolations</a:t>
            </a:r>
          </a:p>
          <a:p>
            <a:endParaRPr lang="en-US" altLang="en-US" dirty="0">
              <a:latin typeface="Arial" charset="0"/>
              <a:cs typeface="Arial" charset="0"/>
            </a:endParaRPr>
          </a:p>
          <a:p>
            <a:endParaRPr lang="en-US" altLang="en-US" dirty="0">
              <a:latin typeface="Arial" charset="0"/>
              <a:cs typeface="Arial" charset="0"/>
            </a:endParaRPr>
          </a:p>
          <a:p>
            <a:endParaRPr lang="en-US" altLang="en-US" dirty="0">
              <a:latin typeface="Arial" charset="0"/>
              <a:cs typeface="Arial" charset="0"/>
            </a:endParaRPr>
          </a:p>
          <a:p>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Therefore, we have an average run time of </a:t>
            </a:r>
            <a:r>
              <a:rPr lang="en-US" altLang="en-US" b="1" dirty="0">
                <a:latin typeface="Symbol" pitchFamily="18" charset="2"/>
                <a:cs typeface="Arial" charset="0"/>
              </a:rPr>
              <a:t>Q</a:t>
            </a:r>
            <a:r>
              <a:rPr lang="en-US" altLang="en-US" dirty="0">
                <a:latin typeface="Times New Roman" pitchFamily="18" charset="0"/>
                <a:cs typeface="Arial" charset="0"/>
              </a:rPr>
              <a:t>(1)</a:t>
            </a:r>
          </a:p>
        </p:txBody>
      </p:sp>
      <p:graphicFrame>
        <p:nvGraphicFramePr>
          <p:cNvPr id="79876" name="Object 2"/>
          <p:cNvGraphicFramePr>
            <a:graphicFrameLocks noChangeAspect="1"/>
          </p:cNvGraphicFramePr>
          <p:nvPr/>
        </p:nvGraphicFramePr>
        <p:xfrm>
          <a:off x="2960688" y="2997200"/>
          <a:ext cx="3438525" cy="1463675"/>
        </p:xfrm>
        <a:graphic>
          <a:graphicData uri="http://schemas.openxmlformats.org/presentationml/2006/ole">
            <mc:AlternateContent xmlns:mc="http://schemas.openxmlformats.org/markup-compatibility/2006">
              <mc:Choice xmlns:v="urn:schemas-microsoft-com:vml" Requires="v">
                <p:oleObj spid="_x0000_s1121" name="Equation" r:id="rId4" imgW="1968500" imgH="838200" progId="Equation.DSMT4">
                  <p:embed/>
                </p:oleObj>
              </mc:Choice>
              <mc:Fallback>
                <p:oleObj name="Equation" r:id="rId4" imgW="1968500" imgH="838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0688" y="2997200"/>
                        <a:ext cx="3438525" cy="1463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2020882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US" altLang="en-US">
                <a:latin typeface="Arial" charset="0"/>
                <a:cs typeface="Arial" charset="0"/>
              </a:rPr>
              <a:t>Run-time Analysis</a:t>
            </a:r>
          </a:p>
        </p:txBody>
      </p:sp>
      <p:sp>
        <p:nvSpPr>
          <p:cNvPr id="80899"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An arbitrary removal requires that all entries in the heap be checked:  </a:t>
            </a:r>
            <a:r>
              <a:rPr lang="en-US" altLang="en-US" b="1" dirty="0">
                <a:latin typeface="Times New Roman" pitchFamily="18" charset="0"/>
                <a:cs typeface="Arial" charset="0"/>
              </a:rPr>
              <a:t>O</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dirty="0">
                <a:latin typeface="Times New Roman" pitchFamily="18" charset="0"/>
                <a:cs typeface="Arial" charset="0"/>
              </a:rPr>
              <a:t>)</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A removal of the largest object in the heap still requires all leaf nodes to be checked – there are approximately </a:t>
            </a:r>
            <a:r>
              <a:rPr lang="en-US" altLang="en-US" i="1" dirty="0">
                <a:latin typeface="Times New Roman" pitchFamily="18" charset="0"/>
                <a:cs typeface="Arial" charset="0"/>
              </a:rPr>
              <a:t>n</a:t>
            </a:r>
            <a:r>
              <a:rPr lang="en-US" altLang="en-US" dirty="0">
                <a:latin typeface="Times New Roman" pitchFamily="18" charset="0"/>
                <a:cs typeface="Arial" charset="0"/>
              </a:rPr>
              <a:t>/2</a:t>
            </a:r>
            <a:r>
              <a:rPr lang="en-US" altLang="en-US" dirty="0">
                <a:latin typeface="Arial" charset="0"/>
                <a:cs typeface="Arial" charset="0"/>
              </a:rPr>
              <a:t> leaf nodes:  </a:t>
            </a:r>
            <a:r>
              <a:rPr lang="en-US" altLang="en-US" b="1" dirty="0">
                <a:latin typeface="Times New Roman" pitchFamily="18" charset="0"/>
                <a:cs typeface="Arial" charset="0"/>
              </a:rPr>
              <a:t>O</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dirty="0">
                <a:latin typeface="Times New Roman" pitchFamily="18" charset="0"/>
                <a:cs typeface="Arial" charset="0"/>
              </a:rPr>
              <a:t>)</a:t>
            </a:r>
          </a:p>
        </p:txBody>
      </p:sp>
      <p:pic>
        <p:nvPicPr>
          <p:cNvPr id="80900" name="Picture 4" descr="he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875" y="3357563"/>
            <a:ext cx="4392613"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43151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tLang="en-US">
                <a:latin typeface="Arial" charset="0"/>
                <a:cs typeface="Arial" charset="0"/>
              </a:rPr>
              <a:t>Run-time Analysis</a:t>
            </a:r>
          </a:p>
        </p:txBody>
      </p:sp>
      <p:sp>
        <p:nvSpPr>
          <p:cNvPr id="8192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Thus, our grid of run times is given by:</a:t>
            </a:r>
          </a:p>
          <a:p>
            <a:endParaRPr lang="en-US" altLang="en-US">
              <a:latin typeface="Arial" charset="0"/>
              <a:cs typeface="Arial" charset="0"/>
            </a:endParaRPr>
          </a:p>
          <a:p>
            <a:endParaRPr lang="en-US" altLang="en-US">
              <a:latin typeface="Arial" charset="0"/>
              <a:cs typeface="Arial" charset="0"/>
            </a:endParaRPr>
          </a:p>
        </p:txBody>
      </p:sp>
      <p:pic>
        <p:nvPicPr>
          <p:cNvPr id="81924" name="Picture 5" descr="heap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8538" y="2708275"/>
            <a:ext cx="4176712"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90740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altLang="en-US">
                <a:latin typeface="Arial" charset="0"/>
                <a:cs typeface="Arial" charset="0"/>
              </a:rPr>
              <a:t>Run-time Analysis</a:t>
            </a:r>
          </a:p>
        </p:txBody>
      </p:sp>
      <p:sp>
        <p:nvSpPr>
          <p:cNvPr id="8294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Some observations:</a:t>
            </a:r>
          </a:p>
          <a:p>
            <a:pPr lvl="1"/>
            <a:r>
              <a:rPr lang="en-US" altLang="en-US" dirty="0">
                <a:latin typeface="Arial" charset="0"/>
                <a:cs typeface="Arial" charset="0"/>
              </a:rPr>
              <a:t>Continuously inserting at the front of the heap (</a:t>
            </a:r>
            <a:r>
              <a:rPr lang="en-US" altLang="en-US" i="1" dirty="0">
                <a:latin typeface="Arial" charset="0"/>
                <a:cs typeface="Arial" charset="0"/>
              </a:rPr>
              <a:t>i</a:t>
            </a:r>
            <a:r>
              <a:rPr lang="en-US" altLang="en-US" dirty="0">
                <a:latin typeface="Arial" charset="0"/>
                <a:cs typeface="Arial" charset="0"/>
              </a:rPr>
              <a:t>.</a:t>
            </a:r>
            <a:r>
              <a:rPr lang="en-US" altLang="en-US" i="1" dirty="0">
                <a:latin typeface="Arial" charset="0"/>
                <a:cs typeface="Arial" charset="0"/>
              </a:rPr>
              <a:t>e</a:t>
            </a:r>
            <a:r>
              <a:rPr lang="en-US" altLang="en-US" dirty="0">
                <a:latin typeface="Arial" charset="0"/>
                <a:cs typeface="Arial" charset="0"/>
              </a:rPr>
              <a:t>., the new object being pushed is less than everything in the heap) causes the run-time to drop to </a:t>
            </a:r>
            <a:r>
              <a:rPr lang="en-US" altLang="en-US" b="1" dirty="0">
                <a:latin typeface="Times New Roman" pitchFamily="18" charset="0"/>
                <a:cs typeface="Arial" charset="0"/>
              </a:rPr>
              <a:t>O</a:t>
            </a:r>
            <a:r>
              <a:rPr lang="en-US" altLang="en-US" dirty="0">
                <a:latin typeface="Times New Roman" pitchFamily="18" charset="0"/>
                <a:cs typeface="Arial" charset="0"/>
              </a:rPr>
              <a:t>(ln(</a:t>
            </a:r>
            <a:r>
              <a:rPr lang="en-US" altLang="en-US" i="1" dirty="0">
                <a:latin typeface="Times New Roman" pitchFamily="18" charset="0"/>
                <a:cs typeface="Arial" charset="0"/>
              </a:rPr>
              <a:t>n</a:t>
            </a:r>
            <a:r>
              <a:rPr lang="en-US" altLang="en-US" dirty="0">
                <a:latin typeface="Times New Roman" pitchFamily="18" charset="0"/>
                <a:cs typeface="Arial" charset="0"/>
              </a:rPr>
              <a:t>))</a:t>
            </a:r>
          </a:p>
          <a:p>
            <a:pPr lvl="1"/>
            <a:r>
              <a:rPr lang="en-US" altLang="en-US" dirty="0">
                <a:latin typeface="Arial" charset="0"/>
                <a:cs typeface="Arial" charset="0"/>
              </a:rPr>
              <a:t>If the objects are coming in order of priority, use a regular queue with swapping</a:t>
            </a:r>
          </a:p>
          <a:p>
            <a:pPr lvl="1"/>
            <a:r>
              <a:rPr lang="en-US" altLang="en-US" dirty="0">
                <a:latin typeface="Arial" charset="0"/>
                <a:cs typeface="Arial" charset="0"/>
              </a:rPr>
              <a:t>Merging two binary heaps of size </a:t>
            </a:r>
            <a:r>
              <a:rPr lang="en-US" altLang="en-US" i="1" dirty="0">
                <a:latin typeface="Times New Roman" pitchFamily="18" charset="0"/>
                <a:cs typeface="Arial" charset="0"/>
              </a:rPr>
              <a:t>n</a:t>
            </a:r>
            <a:r>
              <a:rPr lang="en-US" altLang="en-US" dirty="0">
                <a:latin typeface="Arial" charset="0"/>
                <a:cs typeface="Arial" charset="0"/>
              </a:rPr>
              <a:t> is a </a:t>
            </a:r>
            <a:r>
              <a:rPr lang="en-US" altLang="en-US" b="1" dirty="0">
                <a:latin typeface="Symbol" pitchFamily="18" charset="2"/>
                <a:cs typeface="Arial" charset="0"/>
              </a:rPr>
              <a:t>Q</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dirty="0">
                <a:latin typeface="Times New Roman" pitchFamily="18" charset="0"/>
                <a:cs typeface="Arial" charset="0"/>
              </a:rPr>
              <a:t>)</a:t>
            </a:r>
            <a:r>
              <a:rPr lang="en-US" altLang="en-US" dirty="0">
                <a:latin typeface="Arial" charset="0"/>
                <a:cs typeface="Arial" charset="0"/>
              </a:rPr>
              <a:t> operation</a:t>
            </a:r>
          </a:p>
        </p:txBody>
      </p:sp>
    </p:spTree>
    <p:extLst>
      <p:ext uri="{BB962C8B-B14F-4D97-AF65-F5344CB8AC3E}">
        <p14:creationId xmlns:p14="http://schemas.microsoft.com/office/powerpoint/2010/main" val="7496796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altLang="en-US">
                <a:latin typeface="Arial" charset="0"/>
                <a:cs typeface="Arial" charset="0"/>
              </a:rPr>
              <a:t>Run-time Analysis</a:t>
            </a:r>
          </a:p>
        </p:txBody>
      </p:sp>
      <p:sp>
        <p:nvSpPr>
          <p:cNvPr id="839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Other heaps have better run-time characteristics</a:t>
            </a:r>
          </a:p>
          <a:p>
            <a:pPr lvl="1"/>
            <a:r>
              <a:rPr lang="en-US" altLang="en-US" dirty="0">
                <a:latin typeface="Arial" charset="0"/>
                <a:cs typeface="Arial" charset="0"/>
              </a:rPr>
              <a:t>Leftist, skew, binomial and Fibonacci heaps all use a node-based implementation requiring </a:t>
            </a:r>
            <a:r>
              <a:rPr lang="en-US" altLang="en-US" b="1" dirty="0">
                <a:latin typeface="Symbol" pitchFamily="18" charset="2"/>
                <a:cs typeface="Arial" charset="0"/>
              </a:rPr>
              <a:t>Q</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dirty="0">
                <a:latin typeface="Times New Roman" pitchFamily="18" charset="0"/>
                <a:cs typeface="Arial" charset="0"/>
              </a:rPr>
              <a:t>)</a:t>
            </a:r>
            <a:r>
              <a:rPr lang="en-US" altLang="en-US" dirty="0">
                <a:latin typeface="Arial" charset="0"/>
                <a:cs typeface="Arial" charset="0"/>
              </a:rPr>
              <a:t> additional memory</a:t>
            </a:r>
            <a:endParaRPr lang="en-US" altLang="en-US" dirty="0">
              <a:latin typeface="Times New Roman" pitchFamily="18" charset="0"/>
              <a:cs typeface="Arial" charset="0"/>
            </a:endParaRPr>
          </a:p>
          <a:p>
            <a:pPr lvl="1"/>
            <a:r>
              <a:rPr lang="en-US" altLang="en-US" dirty="0">
                <a:latin typeface="Arial" charset="0"/>
                <a:cs typeface="Arial" charset="0"/>
              </a:rPr>
              <a:t>For Fibonacci heaps, the run-time of all operations (including merging two Fibonacci heaps) except pop are </a:t>
            </a:r>
            <a:r>
              <a:rPr lang="en-US" altLang="en-US" b="1" dirty="0">
                <a:latin typeface="Symbol" pitchFamily="18" charset="2"/>
                <a:cs typeface="Arial" charset="0"/>
              </a:rPr>
              <a:t>Q</a:t>
            </a:r>
            <a:r>
              <a:rPr lang="en-US" altLang="en-US" dirty="0">
                <a:latin typeface="Times New Roman" pitchFamily="18" charset="0"/>
                <a:cs typeface="Arial" charset="0"/>
              </a:rPr>
              <a:t>(1)</a:t>
            </a:r>
            <a:endParaRPr lang="en-US" altLang="en-US" dirty="0">
              <a:latin typeface="Arial" charset="0"/>
              <a:cs typeface="Arial" charset="0"/>
            </a:endParaRPr>
          </a:p>
        </p:txBody>
      </p:sp>
    </p:spTree>
    <p:extLst>
      <p:ext uri="{BB962C8B-B14F-4D97-AF65-F5344CB8AC3E}">
        <p14:creationId xmlns:p14="http://schemas.microsoft.com/office/powerpoint/2010/main" val="3076130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2" name="Rectangle 2"/>
          <p:cNvSpPr>
            <a:spLocks noGrp="1" noChangeArrowheads="1"/>
          </p:cNvSpPr>
          <p:nvPr>
            <p:ph type="title"/>
          </p:nvPr>
        </p:nvSpPr>
        <p:spPr/>
        <p:txBody>
          <a:bodyPr/>
          <a:lstStyle/>
          <a:p>
            <a:r>
              <a:rPr lang="en-US" altLang="zh-CN" dirty="0">
                <a:ea typeface="宋体" panose="02010600030101010101" pitchFamily="2" charset="-122"/>
              </a:rPr>
              <a:t>Build Heap</a:t>
            </a:r>
          </a:p>
        </p:txBody>
      </p:sp>
      <p:sp>
        <p:nvSpPr>
          <p:cNvPr id="568323" name="Rectangle 3"/>
          <p:cNvSpPr>
            <a:spLocks noGrp="1" noChangeArrowheads="1"/>
          </p:cNvSpPr>
          <p:nvPr>
            <p:ph type="body" idx="1"/>
          </p:nvPr>
        </p:nvSpPr>
        <p:spPr/>
        <p:txBody>
          <a:bodyPr/>
          <a:lstStyle/>
          <a:p>
            <a:r>
              <a:rPr lang="en-US" altLang="zh-CN" dirty="0">
                <a:ea typeface="宋体" panose="02010600030101010101" pitchFamily="2" charset="-122"/>
              </a:rPr>
              <a:t>Task: Given a set of </a:t>
            </a:r>
            <a:r>
              <a:rPr lang="en-US" altLang="zh-CN" i="1" dirty="0">
                <a:ea typeface="宋体" panose="02010600030101010101" pitchFamily="2" charset="-122"/>
              </a:rPr>
              <a:t>n</a:t>
            </a:r>
            <a:r>
              <a:rPr lang="en-US" altLang="zh-CN" dirty="0">
                <a:ea typeface="宋体" panose="02010600030101010101" pitchFamily="2" charset="-122"/>
              </a:rPr>
              <a:t> keys, build a heap all at once</a:t>
            </a:r>
          </a:p>
          <a:p>
            <a:endParaRPr lang="en-US" altLang="zh-CN" dirty="0">
              <a:ea typeface="宋体" panose="02010600030101010101" pitchFamily="2" charset="-122"/>
            </a:endParaRPr>
          </a:p>
          <a:p>
            <a:r>
              <a:rPr lang="en-US" altLang="zh-CN" dirty="0">
                <a:ea typeface="宋体" panose="02010600030101010101" pitchFamily="2" charset="-122"/>
              </a:rPr>
              <a:t>Approach 1</a:t>
            </a:r>
          </a:p>
          <a:p>
            <a:pPr lvl="1"/>
            <a:r>
              <a:rPr lang="en-US" altLang="zh-CN" dirty="0">
                <a:ea typeface="宋体" panose="02010600030101010101" pitchFamily="2" charset="-122"/>
              </a:rPr>
              <a:t>Repeatedly perform </a:t>
            </a:r>
            <a:r>
              <a:rPr lang="en-US" altLang="zh-CN" dirty="0">
                <a:solidFill>
                  <a:schemeClr val="accent2"/>
                </a:solidFill>
                <a:ea typeface="宋体" panose="02010600030101010101" pitchFamily="2" charset="-122"/>
              </a:rPr>
              <a:t>push</a:t>
            </a:r>
          </a:p>
          <a:p>
            <a:r>
              <a:rPr lang="en-US" altLang="zh-CN" dirty="0">
                <a:ea typeface="宋体" panose="02010600030101010101" pitchFamily="2" charset="-122"/>
              </a:rPr>
              <a:t>Complexity</a:t>
            </a:r>
          </a:p>
          <a:p>
            <a:pPr lvl="1"/>
            <a:r>
              <a:rPr lang="en-US" altLang="en-US" b="1" dirty="0">
                <a:latin typeface="Symbol" pitchFamily="18" charset="2"/>
                <a:cs typeface="Arial" charset="0"/>
              </a:rPr>
              <a:t>O</a:t>
            </a:r>
            <a:r>
              <a:rPr lang="en-US" altLang="en-US" dirty="0">
                <a:latin typeface="Times New Roman" pitchFamily="18" charset="0"/>
                <a:cs typeface="Arial" charset="0"/>
              </a:rPr>
              <a:t>(</a:t>
            </a:r>
            <a:r>
              <a:rPr lang="en-US" altLang="en-US" i="1" dirty="0">
                <a:latin typeface="Times New Roman" pitchFamily="18" charset="0"/>
                <a:cs typeface="Arial" charset="0"/>
              </a:rPr>
              <a:t>n </a:t>
            </a:r>
            <a:r>
              <a:rPr lang="en-US" altLang="en-US" dirty="0">
                <a:latin typeface="Times New Roman" pitchFamily="18" charset="0"/>
                <a:cs typeface="Arial" charset="0"/>
              </a:rPr>
              <a:t>ln(</a:t>
            </a:r>
            <a:r>
              <a:rPr lang="en-US" altLang="en-US" i="1" dirty="0">
                <a:latin typeface="Times New Roman" pitchFamily="18" charset="0"/>
                <a:cs typeface="Arial" charset="0"/>
              </a:rPr>
              <a:t>n</a:t>
            </a:r>
            <a:r>
              <a:rPr lang="en-US" altLang="en-US" dirty="0">
                <a:latin typeface="Times New Roman" pitchFamily="18" charset="0"/>
                <a:cs typeface="Arial" charset="0"/>
              </a:rPr>
              <a:t>))</a:t>
            </a:r>
            <a:endParaRPr lang="en-US" altLang="zh-CN" dirty="0">
              <a:ea typeface="宋体" panose="02010600030101010101" pitchFamily="2" charset="-122"/>
            </a:endParaRPr>
          </a:p>
        </p:txBody>
      </p:sp>
    </p:spTree>
    <p:extLst>
      <p:ext uri="{BB962C8B-B14F-4D97-AF65-F5344CB8AC3E}">
        <p14:creationId xmlns:p14="http://schemas.microsoft.com/office/powerpoint/2010/main" val="3084289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832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832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6832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6832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16842</TotalTime>
  <Words>5214</Words>
  <Application>Microsoft Macintosh PowerPoint</Application>
  <PresentationFormat>全屏显示(4:3)</PresentationFormat>
  <Paragraphs>938</Paragraphs>
  <Slides>137</Slides>
  <Notes>124</Notes>
  <HiddenSlides>49</HiddenSlides>
  <MMClips>0</MMClips>
  <ScaleCrop>false</ScaleCrop>
  <HeadingPairs>
    <vt:vector size="8" baseType="variant">
      <vt:variant>
        <vt:lpstr>已用的字体</vt:lpstr>
      </vt:variant>
      <vt:variant>
        <vt:i4>6</vt:i4>
      </vt:variant>
      <vt:variant>
        <vt:lpstr>主题</vt:lpstr>
      </vt:variant>
      <vt:variant>
        <vt:i4>2</vt:i4>
      </vt:variant>
      <vt:variant>
        <vt:lpstr>嵌入 OLE 服务器</vt:lpstr>
      </vt:variant>
      <vt:variant>
        <vt:i4>1</vt:i4>
      </vt:variant>
      <vt:variant>
        <vt:lpstr>幻灯片标题</vt:lpstr>
      </vt:variant>
      <vt:variant>
        <vt:i4>137</vt:i4>
      </vt:variant>
    </vt:vector>
  </HeadingPairs>
  <TitlesOfParts>
    <vt:vector size="146" baseType="lpstr">
      <vt:lpstr>Arial</vt:lpstr>
      <vt:lpstr>Calibri</vt:lpstr>
      <vt:lpstr>Consolas</vt:lpstr>
      <vt:lpstr>Courier New</vt:lpstr>
      <vt:lpstr>Symbol</vt:lpstr>
      <vt:lpstr>Times New Roman</vt:lpstr>
      <vt:lpstr>Custom Design</vt:lpstr>
      <vt:lpstr>1_Custom Design</vt:lpstr>
      <vt:lpstr>Equation</vt:lpstr>
      <vt:lpstr>CS101 Data Structure</vt:lpstr>
      <vt:lpstr>Outline</vt:lpstr>
      <vt:lpstr>Outline</vt:lpstr>
      <vt:lpstr>Background</vt:lpstr>
      <vt:lpstr>Definition</vt:lpstr>
      <vt:lpstr>Operations</vt:lpstr>
      <vt:lpstr>Lexicographical Priority</vt:lpstr>
      <vt:lpstr>Application</vt:lpstr>
      <vt:lpstr>Application</vt:lpstr>
      <vt:lpstr>Application</vt:lpstr>
      <vt:lpstr>Implementations</vt:lpstr>
      <vt:lpstr>Multiple Queues</vt:lpstr>
      <vt:lpstr>Multiple Queues</vt:lpstr>
      <vt:lpstr>Multiple Queues</vt:lpstr>
      <vt:lpstr>Multiple Queues</vt:lpstr>
      <vt:lpstr>AVL Trees</vt:lpstr>
      <vt:lpstr>Heaps</vt:lpstr>
      <vt:lpstr>Summary</vt:lpstr>
      <vt:lpstr>References</vt:lpstr>
      <vt:lpstr>Outline</vt:lpstr>
      <vt:lpstr>Outline</vt:lpstr>
      <vt:lpstr>Definition</vt:lpstr>
      <vt:lpstr>Example</vt:lpstr>
      <vt:lpstr>Example</vt:lpstr>
      <vt:lpstr>Operations</vt:lpstr>
      <vt:lpstr>Example</vt:lpstr>
      <vt:lpstr>Pop</vt:lpstr>
      <vt:lpstr>Pop</vt:lpstr>
      <vt:lpstr>Pop</vt:lpstr>
      <vt:lpstr>Pop</vt:lpstr>
      <vt:lpstr>Pop</vt:lpstr>
      <vt:lpstr>Pop</vt:lpstr>
      <vt:lpstr>Pop</vt:lpstr>
      <vt:lpstr>Pop</vt:lpstr>
      <vt:lpstr>Push</vt:lpstr>
      <vt:lpstr>Push</vt:lpstr>
      <vt:lpstr>Push</vt:lpstr>
      <vt:lpstr>Push</vt:lpstr>
      <vt:lpstr>Push</vt:lpstr>
      <vt:lpstr>Push</vt:lpstr>
      <vt:lpstr>Push</vt:lpstr>
      <vt:lpstr>Implementations</vt:lpstr>
      <vt:lpstr>Time Complexity</vt:lpstr>
      <vt:lpstr>Balance</vt:lpstr>
      <vt:lpstr>Complete Trees</vt:lpstr>
      <vt:lpstr>Complete Trees</vt:lpstr>
      <vt:lpstr>Complete Trees:  Push</vt:lpstr>
      <vt:lpstr>Complete Trees:  Push</vt:lpstr>
      <vt:lpstr>Complete Trees:  Push</vt:lpstr>
      <vt:lpstr>Complete Trees:  Pop</vt:lpstr>
      <vt:lpstr>Complete Trees:  Pop</vt:lpstr>
      <vt:lpstr>Complete Trees:  Pop</vt:lpstr>
      <vt:lpstr>Complete Trees:  Pop</vt:lpstr>
      <vt:lpstr>Complete Trees:  Pop</vt:lpstr>
      <vt:lpstr>Complete Trees:  Pop</vt:lpstr>
      <vt:lpstr>Complete Trees:  Pop</vt:lpstr>
      <vt:lpstr>Complete Trees:  Pop</vt:lpstr>
      <vt:lpstr>Complete Trees:  Pop</vt:lpstr>
      <vt:lpstr>Complete Trees:  Pop</vt:lpstr>
      <vt:lpstr>Complete Trees:  Pop</vt:lpstr>
      <vt:lpstr>Complete Tree</vt:lpstr>
      <vt:lpstr>Array Implementation</vt:lpstr>
      <vt:lpstr>Array Implementation</vt:lpstr>
      <vt:lpstr>Array Implementation</vt:lpstr>
      <vt:lpstr>Array Implementation</vt:lpstr>
      <vt:lpstr>Array Implementation</vt:lpstr>
      <vt:lpstr>Array Implementation</vt:lpstr>
      <vt:lpstr>Array Implementation</vt:lpstr>
      <vt:lpstr>Array Implementation</vt:lpstr>
      <vt:lpstr>Array Implementation:  Push</vt:lpstr>
      <vt:lpstr>Array Implementation:  Push</vt:lpstr>
      <vt:lpstr>Array Implementation:  Push</vt:lpstr>
      <vt:lpstr>Array Implementation:  Push</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Array Implementation:  Pop</vt:lpstr>
      <vt:lpstr>Run-time Analysis</vt:lpstr>
      <vt:lpstr>Run-time Analysis</vt:lpstr>
      <vt:lpstr>Run-time Analysis</vt:lpstr>
      <vt:lpstr>Run-time Analysis</vt:lpstr>
      <vt:lpstr>Run-time Analysis</vt:lpstr>
      <vt:lpstr>Run-time Analysis</vt:lpstr>
      <vt:lpstr>Run-time Analysis</vt:lpstr>
      <vt:lpstr>Build Heap</vt:lpstr>
      <vt:lpstr>Floyd’s Method</vt:lpstr>
      <vt:lpstr>PowerPoint 演示文稿</vt:lpstr>
      <vt:lpstr>Finally… </vt:lpstr>
      <vt:lpstr>Complexity of Build Heap</vt:lpstr>
      <vt:lpstr>Binary Max Heaps</vt:lpstr>
      <vt:lpstr>Outline</vt:lpstr>
      <vt:lpstr>Heapsort</vt:lpstr>
      <vt:lpstr>In-place Implementation</vt:lpstr>
      <vt:lpstr>In-place Implementation</vt:lpstr>
      <vt:lpstr>In-place Implementation</vt:lpstr>
      <vt:lpstr>In-place Implementation</vt:lpstr>
      <vt:lpstr>Example Heap Sort</vt:lpstr>
      <vt:lpstr>Example Heap Sort</vt:lpstr>
      <vt:lpstr>Example Heap Sort</vt:lpstr>
      <vt:lpstr>Example Heap Sort</vt:lpstr>
      <vt:lpstr>Example Heap Sort</vt:lpstr>
      <vt:lpstr>Example Heap Sort</vt:lpstr>
      <vt:lpstr>Heap Sort Example</vt:lpstr>
      <vt:lpstr>Heap Sort Example</vt:lpstr>
      <vt:lpstr>Heap Sort Example</vt:lpstr>
      <vt:lpstr>Heap Sort Example</vt:lpstr>
      <vt:lpstr>Heap Sort Example</vt:lpstr>
      <vt:lpstr>Heap Sort Example</vt:lpstr>
      <vt:lpstr>Heap Sort Example</vt:lpstr>
      <vt:lpstr>Example</vt:lpstr>
      <vt:lpstr>Priority Queues</vt:lpstr>
      <vt:lpstr>Priority Queues</vt:lpstr>
      <vt:lpstr>Lexicographical Ordering</vt:lpstr>
      <vt:lpstr>Priority Queues</vt:lpstr>
      <vt:lpstr>Priority Queues</vt:lpstr>
      <vt:lpstr>Priority Queues</vt:lpstr>
      <vt:lpstr>Priority Queues</vt:lpstr>
      <vt:lpstr>Priority Queues</vt:lpstr>
      <vt:lpstr>Priority Queues</vt:lpstr>
      <vt:lpstr>Summary</vt:lpstr>
      <vt:lpstr>Summary</vt:lpstr>
      <vt:lpstr>References</vt:lpstr>
      <vt:lpstr>Usage Notes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GENG, Hao</cp:lastModifiedBy>
  <cp:revision>232</cp:revision>
  <dcterms:created xsi:type="dcterms:W3CDTF">2009-09-11T23:00:44Z</dcterms:created>
  <dcterms:modified xsi:type="dcterms:W3CDTF">2022-10-18T13:51:38Z</dcterms:modified>
</cp:coreProperties>
</file>